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20" r:id="rId4"/>
  </p:sldMasterIdLst>
  <p:notesMasterIdLst>
    <p:notesMasterId r:id="rId24"/>
  </p:notesMasterIdLst>
  <p:handoutMasterIdLst>
    <p:handoutMasterId r:id="rId25"/>
  </p:handoutMasterIdLst>
  <p:sldIdLst>
    <p:sldId id="267" r:id="rId5"/>
    <p:sldId id="279" r:id="rId6"/>
    <p:sldId id="280" r:id="rId7"/>
    <p:sldId id="277" r:id="rId8"/>
    <p:sldId id="263" r:id="rId9"/>
    <p:sldId id="256" r:id="rId10"/>
    <p:sldId id="257" r:id="rId11"/>
    <p:sldId id="259" r:id="rId12"/>
    <p:sldId id="278" r:id="rId13"/>
    <p:sldId id="271" r:id="rId14"/>
    <p:sldId id="260" r:id="rId15"/>
    <p:sldId id="265" r:id="rId16"/>
    <p:sldId id="276" r:id="rId17"/>
    <p:sldId id="272" r:id="rId18"/>
    <p:sldId id="269" r:id="rId19"/>
    <p:sldId id="270" r:id="rId20"/>
    <p:sldId id="268" r:id="rId21"/>
    <p:sldId id="266" r:id="rId22"/>
    <p:sldId id="26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76110-A6D8-4D46-BD30-0124C172E0E7}" v="23" dt="2023-02-27T22:06:52.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5" autoAdjust="0"/>
  </p:normalViewPr>
  <p:slideViewPr>
    <p:cSldViewPr snapToGrid="0">
      <p:cViewPr varScale="1">
        <p:scale>
          <a:sx n="86" d="100"/>
          <a:sy n="86" d="100"/>
        </p:scale>
        <p:origin x="514" y="67"/>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F866C9-4A03-4AD4-8E51-2BAE1EB6D173}" type="doc">
      <dgm:prSet loTypeId="urn:microsoft.com/office/officeart/2018/5/layout/IconCircleLabel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BEC2E38C-B9EA-4AC4-87C3-18C259F9401A}">
      <dgm:prSet/>
      <dgm:spPr/>
      <dgm:t>
        <a:bodyPr/>
        <a:lstStyle/>
        <a:p>
          <a:pPr>
            <a:lnSpc>
              <a:spcPct val="100000"/>
            </a:lnSpc>
            <a:defRPr cap="all"/>
          </a:pPr>
          <a:r>
            <a:rPr lang="en-US" noProof="0" dirty="0"/>
            <a:t>Health</a:t>
          </a:r>
        </a:p>
      </dgm:t>
    </dgm:pt>
    <dgm:pt modelId="{56633E21-2D4F-4D35-A163-AA05ACDE458F}" type="parTrans" cxnId="{34B04A36-AFEA-4CD1-A11B-8FBE8A73338B}">
      <dgm:prSet/>
      <dgm:spPr/>
      <dgm:t>
        <a:bodyPr/>
        <a:lstStyle/>
        <a:p>
          <a:endParaRPr lang="en-US" sz="1800" noProof="0" dirty="0"/>
        </a:p>
      </dgm:t>
    </dgm:pt>
    <dgm:pt modelId="{257D8D46-D708-441A-9A94-08C16FB98397}" type="sibTrans" cxnId="{34B04A36-AFEA-4CD1-A11B-8FBE8A73338B}">
      <dgm:prSet/>
      <dgm:spPr/>
      <dgm:t>
        <a:bodyPr/>
        <a:lstStyle/>
        <a:p>
          <a:endParaRPr lang="en-US" noProof="0"/>
        </a:p>
      </dgm:t>
    </dgm:pt>
    <dgm:pt modelId="{6C7ABDD8-2116-4572-BFF1-942DE135219B}">
      <dgm:prSet/>
      <dgm:spPr/>
      <dgm:t>
        <a:bodyPr/>
        <a:lstStyle/>
        <a:p>
          <a:pPr>
            <a:lnSpc>
              <a:spcPct val="100000"/>
            </a:lnSpc>
            <a:defRPr cap="all"/>
          </a:pPr>
          <a:r>
            <a:rPr lang="en-US" noProof="0" dirty="0"/>
            <a:t>Diet</a:t>
          </a:r>
        </a:p>
      </dgm:t>
    </dgm:pt>
    <dgm:pt modelId="{616469A4-BE2A-4C29-8A52-AB6BAF651012}" type="parTrans" cxnId="{0675954C-3CB5-402E-8880-DDA68CDDB758}">
      <dgm:prSet/>
      <dgm:spPr/>
      <dgm:t>
        <a:bodyPr/>
        <a:lstStyle/>
        <a:p>
          <a:endParaRPr lang="en-US" sz="1800" noProof="0" dirty="0"/>
        </a:p>
      </dgm:t>
    </dgm:pt>
    <dgm:pt modelId="{59BC6248-0FAC-49D0-8357-FB965100BBEE}" type="sibTrans" cxnId="{0675954C-3CB5-402E-8880-DDA68CDDB758}">
      <dgm:prSet/>
      <dgm:spPr/>
      <dgm:t>
        <a:bodyPr/>
        <a:lstStyle/>
        <a:p>
          <a:endParaRPr lang="en-US" noProof="0"/>
        </a:p>
      </dgm:t>
    </dgm:pt>
    <dgm:pt modelId="{44509D9E-58EE-4039-82A1-2A79116ACC93}">
      <dgm:prSet/>
      <dgm:spPr/>
      <dgm:t>
        <a:bodyPr/>
        <a:lstStyle/>
        <a:p>
          <a:pPr>
            <a:lnSpc>
              <a:spcPct val="100000"/>
            </a:lnSpc>
            <a:defRPr cap="all"/>
          </a:pPr>
          <a:r>
            <a:rPr lang="en-US" noProof="0" dirty="0"/>
            <a:t>Exercise</a:t>
          </a:r>
        </a:p>
      </dgm:t>
    </dgm:pt>
    <dgm:pt modelId="{5C426BE0-998E-4D28-8838-1C847BD83830}" type="parTrans" cxnId="{E0D91B55-A7CF-4FF4-B08D-DBE20AF8C2FE}">
      <dgm:prSet/>
      <dgm:spPr/>
      <dgm:t>
        <a:bodyPr/>
        <a:lstStyle/>
        <a:p>
          <a:endParaRPr lang="en-US" sz="1800" noProof="0" dirty="0"/>
        </a:p>
      </dgm:t>
    </dgm:pt>
    <dgm:pt modelId="{35B7AB1F-21FF-4FAC-BC26-4D944FC0050D}" type="sibTrans" cxnId="{E0D91B55-A7CF-4FF4-B08D-DBE20AF8C2FE}">
      <dgm:prSet/>
      <dgm:spPr/>
      <dgm:t>
        <a:bodyPr/>
        <a:lstStyle/>
        <a:p>
          <a:endParaRPr lang="en-US" noProof="0"/>
        </a:p>
      </dgm:t>
    </dgm:pt>
    <dgm:pt modelId="{6A9895CF-DF67-4FDE-8557-305B81AF7133}" type="pres">
      <dgm:prSet presAssocID="{1AF866C9-4A03-4AD4-8E51-2BAE1EB6D173}" presName="root" presStyleCnt="0">
        <dgm:presLayoutVars>
          <dgm:dir/>
          <dgm:resizeHandles val="exact"/>
        </dgm:presLayoutVars>
      </dgm:prSet>
      <dgm:spPr/>
    </dgm:pt>
    <dgm:pt modelId="{8E5F8683-8091-4CB3-9493-CF6894E3C2E4}" type="pres">
      <dgm:prSet presAssocID="{BEC2E38C-B9EA-4AC4-87C3-18C259F9401A}" presName="compNode" presStyleCnt="0"/>
      <dgm:spPr/>
    </dgm:pt>
    <dgm:pt modelId="{BD4E8639-BB1E-4B6C-8872-F94B7EDDAF49}" type="pres">
      <dgm:prSet presAssocID="{BEC2E38C-B9EA-4AC4-87C3-18C259F9401A}" presName="iconBgRect" presStyleLbl="bgShp" presStyleIdx="0" presStyleCnt="3"/>
      <dgm:spPr/>
    </dgm:pt>
    <dgm:pt modelId="{FDA738DF-0B1E-4F3A-91F1-23C0E4AE6897}" type="pres">
      <dgm:prSet presAssocID="{BEC2E38C-B9EA-4AC4-87C3-18C259F940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EF2A0DDD-2660-464F-85DA-8CD59B87626C}" type="pres">
      <dgm:prSet presAssocID="{BEC2E38C-B9EA-4AC4-87C3-18C259F9401A}" presName="spaceRect" presStyleCnt="0"/>
      <dgm:spPr/>
    </dgm:pt>
    <dgm:pt modelId="{C4FEFED3-87DB-4C8E-86F1-E60D0BCDBC64}" type="pres">
      <dgm:prSet presAssocID="{BEC2E38C-B9EA-4AC4-87C3-18C259F9401A}" presName="textRect" presStyleLbl="revTx" presStyleIdx="0" presStyleCnt="3">
        <dgm:presLayoutVars>
          <dgm:chMax val="1"/>
          <dgm:chPref val="1"/>
        </dgm:presLayoutVars>
      </dgm:prSet>
      <dgm:spPr/>
    </dgm:pt>
    <dgm:pt modelId="{CA04E740-F4B0-4FF8-A526-11145FF45100}" type="pres">
      <dgm:prSet presAssocID="{257D8D46-D708-441A-9A94-08C16FB98397}" presName="sibTrans" presStyleCnt="0"/>
      <dgm:spPr/>
    </dgm:pt>
    <dgm:pt modelId="{B3F3A74B-10B6-40CB-AA55-4F2A851CC24D}" type="pres">
      <dgm:prSet presAssocID="{6C7ABDD8-2116-4572-BFF1-942DE135219B}" presName="compNode" presStyleCnt="0"/>
      <dgm:spPr/>
    </dgm:pt>
    <dgm:pt modelId="{2C46ED55-93D1-48B2-8DA9-C233A7B59F2F}" type="pres">
      <dgm:prSet presAssocID="{6C7ABDD8-2116-4572-BFF1-942DE135219B}" presName="iconBgRect" presStyleLbl="bgShp" presStyleIdx="1" presStyleCnt="3"/>
      <dgm:spPr/>
    </dgm:pt>
    <dgm:pt modelId="{C392031A-3CEC-4826-97FB-327CDF07B091}" type="pres">
      <dgm:prSet presAssocID="{6C7ABDD8-2116-4572-BFF1-942DE13521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21A79F44-7315-4AFB-B1C4-624B3F91421F}" type="pres">
      <dgm:prSet presAssocID="{6C7ABDD8-2116-4572-BFF1-942DE135219B}" presName="spaceRect" presStyleCnt="0"/>
      <dgm:spPr/>
    </dgm:pt>
    <dgm:pt modelId="{B25E7D4C-97CB-4E4F-9E91-7F803C9EDD1E}" type="pres">
      <dgm:prSet presAssocID="{6C7ABDD8-2116-4572-BFF1-942DE135219B}" presName="textRect" presStyleLbl="revTx" presStyleIdx="1" presStyleCnt="3">
        <dgm:presLayoutVars>
          <dgm:chMax val="1"/>
          <dgm:chPref val="1"/>
        </dgm:presLayoutVars>
      </dgm:prSet>
      <dgm:spPr/>
    </dgm:pt>
    <dgm:pt modelId="{719D9347-C853-4F13-8184-0022B420F23C}" type="pres">
      <dgm:prSet presAssocID="{59BC6248-0FAC-49D0-8357-FB965100BBEE}" presName="sibTrans" presStyleCnt="0"/>
      <dgm:spPr/>
    </dgm:pt>
    <dgm:pt modelId="{03BFD120-919C-41FA-B433-FEA5B9C8359D}" type="pres">
      <dgm:prSet presAssocID="{44509D9E-58EE-4039-82A1-2A79116ACC93}" presName="compNode" presStyleCnt="0"/>
      <dgm:spPr/>
    </dgm:pt>
    <dgm:pt modelId="{00384015-C3B8-4A4D-9D6A-6825FFF0D0D5}" type="pres">
      <dgm:prSet presAssocID="{44509D9E-58EE-4039-82A1-2A79116ACC93}" presName="iconBgRect" presStyleLbl="bgShp" presStyleIdx="2" presStyleCnt="3"/>
      <dgm:spPr/>
    </dgm:pt>
    <dgm:pt modelId="{286EFCBE-D722-4003-A3C6-43F4C697FE3D}" type="pres">
      <dgm:prSet presAssocID="{44509D9E-58EE-4039-82A1-2A79116ACC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bbell"/>
        </a:ext>
      </dgm:extLst>
    </dgm:pt>
    <dgm:pt modelId="{CE7EB9FF-176E-4F04-979F-7213489146C2}" type="pres">
      <dgm:prSet presAssocID="{44509D9E-58EE-4039-82A1-2A79116ACC93}" presName="spaceRect" presStyleCnt="0"/>
      <dgm:spPr/>
    </dgm:pt>
    <dgm:pt modelId="{9335744D-09F9-43A2-BF4E-4A5B4D4D923B}" type="pres">
      <dgm:prSet presAssocID="{44509D9E-58EE-4039-82A1-2A79116ACC93}" presName="textRect" presStyleLbl="revTx" presStyleIdx="2" presStyleCnt="3">
        <dgm:presLayoutVars>
          <dgm:chMax val="1"/>
          <dgm:chPref val="1"/>
        </dgm:presLayoutVars>
      </dgm:prSet>
      <dgm:spPr/>
    </dgm:pt>
  </dgm:ptLst>
  <dgm:cxnLst>
    <dgm:cxn modelId="{E066A415-7710-445C-8D29-E7056F9D1F3E}" type="presOf" srcId="{1AF866C9-4A03-4AD4-8E51-2BAE1EB6D173}" destId="{6A9895CF-DF67-4FDE-8557-305B81AF7133}" srcOrd="0" destOrd="0" presId="urn:microsoft.com/office/officeart/2018/5/layout/IconCircleLabelList"/>
    <dgm:cxn modelId="{34B04A36-AFEA-4CD1-A11B-8FBE8A73338B}" srcId="{1AF866C9-4A03-4AD4-8E51-2BAE1EB6D173}" destId="{BEC2E38C-B9EA-4AC4-87C3-18C259F9401A}" srcOrd="0" destOrd="0" parTransId="{56633E21-2D4F-4D35-A163-AA05ACDE458F}" sibTransId="{257D8D46-D708-441A-9A94-08C16FB98397}"/>
    <dgm:cxn modelId="{0675954C-3CB5-402E-8880-DDA68CDDB758}" srcId="{1AF866C9-4A03-4AD4-8E51-2BAE1EB6D173}" destId="{6C7ABDD8-2116-4572-BFF1-942DE135219B}" srcOrd="1" destOrd="0" parTransId="{616469A4-BE2A-4C29-8A52-AB6BAF651012}" sibTransId="{59BC6248-0FAC-49D0-8357-FB965100BBEE}"/>
    <dgm:cxn modelId="{E0D91B55-A7CF-4FF4-B08D-DBE20AF8C2FE}" srcId="{1AF866C9-4A03-4AD4-8E51-2BAE1EB6D173}" destId="{44509D9E-58EE-4039-82A1-2A79116ACC93}" srcOrd="2" destOrd="0" parTransId="{5C426BE0-998E-4D28-8838-1C847BD83830}" sibTransId="{35B7AB1F-21FF-4FAC-BC26-4D944FC0050D}"/>
    <dgm:cxn modelId="{E9DAC4CE-53E0-474B-90E1-DC38B943A0F2}" type="presOf" srcId="{44509D9E-58EE-4039-82A1-2A79116ACC93}" destId="{9335744D-09F9-43A2-BF4E-4A5B4D4D923B}" srcOrd="0" destOrd="0" presId="urn:microsoft.com/office/officeart/2018/5/layout/IconCircleLabelList"/>
    <dgm:cxn modelId="{4CCD06D1-1CE8-4FB5-A8CC-28283F4A6DE0}" type="presOf" srcId="{6C7ABDD8-2116-4572-BFF1-942DE135219B}" destId="{B25E7D4C-97CB-4E4F-9E91-7F803C9EDD1E}" srcOrd="0" destOrd="0" presId="urn:microsoft.com/office/officeart/2018/5/layout/IconCircleLabelList"/>
    <dgm:cxn modelId="{F09B53F2-1826-4B7C-84E8-18EDFC8AA343}" type="presOf" srcId="{BEC2E38C-B9EA-4AC4-87C3-18C259F9401A}" destId="{C4FEFED3-87DB-4C8E-86F1-E60D0BCDBC64}" srcOrd="0" destOrd="0" presId="urn:microsoft.com/office/officeart/2018/5/layout/IconCircleLabelList"/>
    <dgm:cxn modelId="{AB72B6BC-0D21-464E-9BBA-1DD503119F1A}" type="presParOf" srcId="{6A9895CF-DF67-4FDE-8557-305B81AF7133}" destId="{8E5F8683-8091-4CB3-9493-CF6894E3C2E4}" srcOrd="0" destOrd="0" presId="urn:microsoft.com/office/officeart/2018/5/layout/IconCircleLabelList"/>
    <dgm:cxn modelId="{B368133F-B7ED-4BE1-93B3-29D37F8D72A3}" type="presParOf" srcId="{8E5F8683-8091-4CB3-9493-CF6894E3C2E4}" destId="{BD4E8639-BB1E-4B6C-8872-F94B7EDDAF49}" srcOrd="0" destOrd="0" presId="urn:microsoft.com/office/officeart/2018/5/layout/IconCircleLabelList"/>
    <dgm:cxn modelId="{AC03BA3C-5B50-42C3-8E52-362393400AB8}" type="presParOf" srcId="{8E5F8683-8091-4CB3-9493-CF6894E3C2E4}" destId="{FDA738DF-0B1E-4F3A-91F1-23C0E4AE6897}" srcOrd="1" destOrd="0" presId="urn:microsoft.com/office/officeart/2018/5/layout/IconCircleLabelList"/>
    <dgm:cxn modelId="{5D91F42B-5EA4-41C6-8970-3EF64783E8B1}" type="presParOf" srcId="{8E5F8683-8091-4CB3-9493-CF6894E3C2E4}" destId="{EF2A0DDD-2660-464F-85DA-8CD59B87626C}" srcOrd="2" destOrd="0" presId="urn:microsoft.com/office/officeart/2018/5/layout/IconCircleLabelList"/>
    <dgm:cxn modelId="{44F550A5-709D-4ED3-9534-876B7DF4DE4C}" type="presParOf" srcId="{8E5F8683-8091-4CB3-9493-CF6894E3C2E4}" destId="{C4FEFED3-87DB-4C8E-86F1-E60D0BCDBC64}" srcOrd="3" destOrd="0" presId="urn:microsoft.com/office/officeart/2018/5/layout/IconCircleLabelList"/>
    <dgm:cxn modelId="{0B8813F0-A00F-4F26-83DE-8619E999E9FE}" type="presParOf" srcId="{6A9895CF-DF67-4FDE-8557-305B81AF7133}" destId="{CA04E740-F4B0-4FF8-A526-11145FF45100}" srcOrd="1" destOrd="0" presId="urn:microsoft.com/office/officeart/2018/5/layout/IconCircleLabelList"/>
    <dgm:cxn modelId="{3E7D7C7F-A49C-4310-9E87-912EC258A11B}" type="presParOf" srcId="{6A9895CF-DF67-4FDE-8557-305B81AF7133}" destId="{B3F3A74B-10B6-40CB-AA55-4F2A851CC24D}" srcOrd="2" destOrd="0" presId="urn:microsoft.com/office/officeart/2018/5/layout/IconCircleLabelList"/>
    <dgm:cxn modelId="{7CEBE6E7-87DE-48CA-9EAC-67C83C7AFB38}" type="presParOf" srcId="{B3F3A74B-10B6-40CB-AA55-4F2A851CC24D}" destId="{2C46ED55-93D1-48B2-8DA9-C233A7B59F2F}" srcOrd="0" destOrd="0" presId="urn:microsoft.com/office/officeart/2018/5/layout/IconCircleLabelList"/>
    <dgm:cxn modelId="{36F394F5-7DC6-473F-86FF-00998AD26EEB}" type="presParOf" srcId="{B3F3A74B-10B6-40CB-AA55-4F2A851CC24D}" destId="{C392031A-3CEC-4826-97FB-327CDF07B091}" srcOrd="1" destOrd="0" presId="urn:microsoft.com/office/officeart/2018/5/layout/IconCircleLabelList"/>
    <dgm:cxn modelId="{330F4D88-859F-41D9-A538-115B07B9FCC2}" type="presParOf" srcId="{B3F3A74B-10B6-40CB-AA55-4F2A851CC24D}" destId="{21A79F44-7315-4AFB-B1C4-624B3F91421F}" srcOrd="2" destOrd="0" presId="urn:microsoft.com/office/officeart/2018/5/layout/IconCircleLabelList"/>
    <dgm:cxn modelId="{E4D319C8-C41C-4F23-9357-7AEFE0EDABA5}" type="presParOf" srcId="{B3F3A74B-10B6-40CB-AA55-4F2A851CC24D}" destId="{B25E7D4C-97CB-4E4F-9E91-7F803C9EDD1E}" srcOrd="3" destOrd="0" presId="urn:microsoft.com/office/officeart/2018/5/layout/IconCircleLabelList"/>
    <dgm:cxn modelId="{AF8C0946-ED76-4BF6-909D-55D715DBADC9}" type="presParOf" srcId="{6A9895CF-DF67-4FDE-8557-305B81AF7133}" destId="{719D9347-C853-4F13-8184-0022B420F23C}" srcOrd="3" destOrd="0" presId="urn:microsoft.com/office/officeart/2018/5/layout/IconCircleLabelList"/>
    <dgm:cxn modelId="{82321BE7-61DE-400C-BF91-00976CEC52C2}" type="presParOf" srcId="{6A9895CF-DF67-4FDE-8557-305B81AF7133}" destId="{03BFD120-919C-41FA-B433-FEA5B9C8359D}" srcOrd="4" destOrd="0" presId="urn:microsoft.com/office/officeart/2018/5/layout/IconCircleLabelList"/>
    <dgm:cxn modelId="{9BB0A144-784C-4CBE-B622-EF7A8D314475}" type="presParOf" srcId="{03BFD120-919C-41FA-B433-FEA5B9C8359D}" destId="{00384015-C3B8-4A4D-9D6A-6825FFF0D0D5}" srcOrd="0" destOrd="0" presId="urn:microsoft.com/office/officeart/2018/5/layout/IconCircleLabelList"/>
    <dgm:cxn modelId="{C556DE54-D6CC-495A-9DB1-8FEF90548CD4}" type="presParOf" srcId="{03BFD120-919C-41FA-B433-FEA5B9C8359D}" destId="{286EFCBE-D722-4003-A3C6-43F4C697FE3D}" srcOrd="1" destOrd="0" presId="urn:microsoft.com/office/officeart/2018/5/layout/IconCircleLabelList"/>
    <dgm:cxn modelId="{4F5914A6-7DB1-4257-9764-21EF677F0F1F}" type="presParOf" srcId="{03BFD120-919C-41FA-B433-FEA5B9C8359D}" destId="{CE7EB9FF-176E-4F04-979F-7213489146C2}" srcOrd="2" destOrd="0" presId="urn:microsoft.com/office/officeart/2018/5/layout/IconCircleLabelList"/>
    <dgm:cxn modelId="{79B37B6E-A634-49CB-824B-4F8880EDD23B}" type="presParOf" srcId="{03BFD120-919C-41FA-B433-FEA5B9C8359D}" destId="{9335744D-09F9-43A2-BF4E-4A5B4D4D923B}"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D023C-81D5-4A90-B801-FDC1DB0B1881}" type="doc">
      <dgm:prSet loTypeId="urn:microsoft.com/office/officeart/2011/layout/HexagonRadial" loCatId="officeonline" qsTypeId="urn:microsoft.com/office/officeart/2005/8/quickstyle/simple5" qsCatId="simple" csTypeId="urn:microsoft.com/office/officeart/2005/8/colors/colorful1" csCatId="colorful" phldr="1"/>
      <dgm:spPr/>
      <dgm:t>
        <a:bodyPr/>
        <a:lstStyle/>
        <a:p>
          <a:endParaRPr lang="en-ZA"/>
        </a:p>
      </dgm:t>
    </dgm:pt>
    <dgm:pt modelId="{9B21FC6D-B503-49A9-B764-40D0C01259E9}">
      <dgm:prSet phldrT="[Text]" custT="1"/>
      <dgm:spPr>
        <a:gradFill rotWithShape="0">
          <a:gsLst>
            <a:gs pos="0">
              <a:schemeClr val="bg1">
                <a:lumMod val="85000"/>
                <a:lumOff val="15000"/>
              </a:schemeClr>
            </a:gs>
            <a:gs pos="100000">
              <a:schemeClr val="accent1">
                <a:lumMod val="50000"/>
              </a:schemeClr>
            </a:gs>
          </a:gsLst>
          <a:lin ang="12000000" scaled="0"/>
        </a:gradFill>
      </dgm:spPr>
      <dgm:t>
        <a:bodyPr/>
        <a:lstStyle/>
        <a:p>
          <a:r>
            <a:rPr lang="en-US" sz="1800" noProof="0" dirty="0">
              <a:solidFill>
                <a:schemeClr val="tx1"/>
              </a:solidFill>
            </a:rPr>
            <a:t>Healthy</a:t>
          </a:r>
          <a:br>
            <a:rPr lang="en-US" sz="1800" noProof="0" dirty="0">
              <a:solidFill>
                <a:schemeClr val="tx1"/>
              </a:solidFill>
            </a:rPr>
          </a:br>
          <a:r>
            <a:rPr lang="en-US" sz="1800" noProof="0" dirty="0">
              <a:solidFill>
                <a:schemeClr val="tx1"/>
              </a:solidFill>
            </a:rPr>
            <a:t>Lifestyle</a:t>
          </a:r>
        </a:p>
      </dgm:t>
    </dgm:pt>
    <dgm:pt modelId="{E601705B-2D41-4328-9E2E-0824056DE75C}" type="parTrans" cxnId="{473BBDF2-AEBB-4B0C-85ED-20D05E27D1AB}">
      <dgm:prSet/>
      <dgm:spPr/>
      <dgm:t>
        <a:bodyPr/>
        <a:lstStyle/>
        <a:p>
          <a:endParaRPr lang="en-US" sz="1800" noProof="0" dirty="0"/>
        </a:p>
      </dgm:t>
    </dgm:pt>
    <dgm:pt modelId="{EC518B51-FBD5-490C-BB22-3CE20AC658E3}" type="sibTrans" cxnId="{473BBDF2-AEBB-4B0C-85ED-20D05E27D1AB}">
      <dgm:prSet/>
      <dgm:spPr/>
      <dgm:t>
        <a:bodyPr/>
        <a:lstStyle/>
        <a:p>
          <a:endParaRPr lang="en-US" sz="1800" noProof="0" dirty="0"/>
        </a:p>
      </dgm:t>
    </dgm:pt>
    <dgm:pt modelId="{B0B67E97-D36A-41D2-B3AA-E10DC4164ACD}">
      <dgm:prSet phldrT="[Text]" custT="1"/>
      <dgm:spPr>
        <a:gradFill rotWithShape="0">
          <a:gsLst>
            <a:gs pos="100000">
              <a:srgbClr val="C5FAEB">
                <a:lumMod val="25000"/>
              </a:srgbClr>
            </a:gs>
            <a:gs pos="0">
              <a:srgbClr val="C5FAEB">
                <a:lumMod val="10000"/>
              </a:srgbClr>
            </a:gs>
          </a:gsLst>
          <a:lin ang="6600000" scaled="0"/>
        </a:gradFill>
        <a:ln>
          <a:noFill/>
        </a:ln>
        <a:effectLst/>
      </dgm:spPr>
      <dgm:t>
        <a:bodyPr spcFirstLastPara="0" vert="horz" wrap="square" lIns="17780" tIns="17780" rIns="17780" bIns="17780" numCol="1" spcCol="1270" anchor="ctr" anchorCtr="0"/>
        <a:lstStyle/>
        <a:p>
          <a:pPr marL="0" lvl="0" indent="0" algn="ctr" defTabSz="622300">
            <a:lnSpc>
              <a:spcPct val="90000"/>
            </a:lnSpc>
            <a:spcBef>
              <a:spcPct val="0"/>
            </a:spcBef>
            <a:spcAft>
              <a:spcPct val="35000"/>
            </a:spcAft>
            <a:buNone/>
          </a:pPr>
          <a:r>
            <a:rPr lang="en-US" sz="1400" kern="1200" noProof="0" dirty="0">
              <a:solidFill>
                <a:prstClr val="white"/>
              </a:solidFill>
              <a:latin typeface="Arial" panose="020B0604020202020204"/>
              <a:ea typeface="+mn-ea"/>
              <a:cs typeface="+mn-cs"/>
            </a:rPr>
            <a:t>Diet</a:t>
          </a:r>
        </a:p>
      </dgm:t>
    </dgm:pt>
    <dgm:pt modelId="{E8499BB0-8675-4DAA-A2F3-DFD9CFBE430C}" type="parTrans" cxnId="{23CF4846-3665-4847-8DE9-15AE176D320F}">
      <dgm:prSet/>
      <dgm:spPr/>
      <dgm:t>
        <a:bodyPr/>
        <a:lstStyle/>
        <a:p>
          <a:endParaRPr lang="en-US" sz="1800" noProof="0" dirty="0"/>
        </a:p>
      </dgm:t>
    </dgm:pt>
    <dgm:pt modelId="{890BE5A4-5113-40C0-83B4-35B9088F9659}" type="sibTrans" cxnId="{23CF4846-3665-4847-8DE9-15AE176D320F}">
      <dgm:prSet/>
      <dgm:spPr/>
      <dgm:t>
        <a:bodyPr/>
        <a:lstStyle/>
        <a:p>
          <a:endParaRPr lang="en-US" sz="1800" noProof="0" dirty="0"/>
        </a:p>
      </dgm:t>
    </dgm:pt>
    <dgm:pt modelId="{95AC444E-B9E0-4549-BEA7-CABCAA0EAAB7}">
      <dgm:prSet phldrT="[Text]" custT="1"/>
      <dgm:spPr>
        <a:gradFill rotWithShape="0">
          <a:gsLst>
            <a:gs pos="0">
              <a:schemeClr val="bg1">
                <a:lumMod val="85000"/>
                <a:lumOff val="15000"/>
              </a:schemeClr>
            </a:gs>
            <a:gs pos="100000">
              <a:schemeClr val="accent3">
                <a:lumMod val="50000"/>
              </a:schemeClr>
            </a:gs>
          </a:gsLst>
          <a:lin ang="19200000" scaled="0"/>
        </a:gradFill>
      </dgm:spPr>
      <dgm:t>
        <a:bodyPr/>
        <a:lstStyle/>
        <a:p>
          <a:r>
            <a:rPr lang="en-US" sz="1400" noProof="0" dirty="0"/>
            <a:t>Exercise</a:t>
          </a:r>
        </a:p>
      </dgm:t>
    </dgm:pt>
    <dgm:pt modelId="{541EBB46-79E7-4A37-8891-033EA4ED1306}" type="parTrans" cxnId="{136B92B9-9431-481A-9435-AC6BC55841AD}">
      <dgm:prSet/>
      <dgm:spPr/>
      <dgm:t>
        <a:bodyPr/>
        <a:lstStyle/>
        <a:p>
          <a:endParaRPr lang="en-US" sz="1800" noProof="0" dirty="0"/>
        </a:p>
      </dgm:t>
    </dgm:pt>
    <dgm:pt modelId="{62A6DD75-8A25-4059-9797-912CEAEF57AE}" type="sibTrans" cxnId="{136B92B9-9431-481A-9435-AC6BC55841AD}">
      <dgm:prSet/>
      <dgm:spPr/>
      <dgm:t>
        <a:bodyPr/>
        <a:lstStyle/>
        <a:p>
          <a:endParaRPr lang="en-US" sz="1800" noProof="0" dirty="0"/>
        </a:p>
      </dgm:t>
    </dgm:pt>
    <dgm:pt modelId="{70E7BE45-BF08-4525-A735-BE15DBC9B01A}">
      <dgm:prSet phldrT="[Text]" custT="1"/>
      <dgm:spPr>
        <a:gradFill rotWithShape="0">
          <a:gsLst>
            <a:gs pos="0">
              <a:schemeClr val="bg1">
                <a:lumMod val="85000"/>
                <a:lumOff val="15000"/>
              </a:schemeClr>
            </a:gs>
            <a:gs pos="100000">
              <a:schemeClr val="accent4">
                <a:lumMod val="50000"/>
              </a:schemeClr>
            </a:gs>
          </a:gsLst>
          <a:lin ang="12000000" scaled="0"/>
        </a:gradFill>
      </dgm:spPr>
      <dgm:t>
        <a:bodyPr/>
        <a:lstStyle/>
        <a:p>
          <a:r>
            <a:rPr lang="en-US" sz="1400" noProof="0" dirty="0"/>
            <a:t>Hydration</a:t>
          </a:r>
        </a:p>
      </dgm:t>
    </dgm:pt>
    <dgm:pt modelId="{05CCCC8E-7634-44C7-B48D-10293DABB8B0}" type="parTrans" cxnId="{7F0DB695-BD94-4FDB-B98A-FBC87BB42D5C}">
      <dgm:prSet/>
      <dgm:spPr/>
      <dgm:t>
        <a:bodyPr/>
        <a:lstStyle/>
        <a:p>
          <a:endParaRPr lang="en-US" sz="1800" noProof="0" dirty="0"/>
        </a:p>
      </dgm:t>
    </dgm:pt>
    <dgm:pt modelId="{F6471FDA-9F46-476B-81E7-D3F595FC04C6}" type="sibTrans" cxnId="{7F0DB695-BD94-4FDB-B98A-FBC87BB42D5C}">
      <dgm:prSet/>
      <dgm:spPr/>
      <dgm:t>
        <a:bodyPr/>
        <a:lstStyle/>
        <a:p>
          <a:endParaRPr lang="en-US" sz="1800" noProof="0" dirty="0"/>
        </a:p>
      </dgm:t>
    </dgm:pt>
    <dgm:pt modelId="{6C7AD433-541F-4EEB-9AD3-22634B193222}">
      <dgm:prSet phldrT="[Text]" custT="1"/>
      <dgm:spPr>
        <a:gradFill rotWithShape="0">
          <a:gsLst>
            <a:gs pos="0">
              <a:schemeClr val="bg1">
                <a:lumMod val="85000"/>
                <a:lumOff val="15000"/>
              </a:schemeClr>
            </a:gs>
            <a:gs pos="100000">
              <a:schemeClr val="accent5">
                <a:lumMod val="50000"/>
              </a:schemeClr>
            </a:gs>
          </a:gsLst>
          <a:lin ang="10200000" scaled="0"/>
        </a:gradFill>
      </dgm:spPr>
      <dgm:t>
        <a:bodyPr/>
        <a:lstStyle/>
        <a:p>
          <a:r>
            <a:rPr lang="en-US" sz="1400" noProof="0" dirty="0"/>
            <a:t>Immune System</a:t>
          </a:r>
        </a:p>
      </dgm:t>
    </dgm:pt>
    <dgm:pt modelId="{87B47520-6B76-4AAB-9778-7DF6C809559C}" type="parTrans" cxnId="{F24E0707-1CEC-40A7-843D-FD60D3674D60}">
      <dgm:prSet/>
      <dgm:spPr/>
      <dgm:t>
        <a:bodyPr/>
        <a:lstStyle/>
        <a:p>
          <a:endParaRPr lang="en-US" sz="1800" noProof="0" dirty="0"/>
        </a:p>
      </dgm:t>
    </dgm:pt>
    <dgm:pt modelId="{B12A655A-7D4B-4E33-B6EA-161D22D761B9}" type="sibTrans" cxnId="{F24E0707-1CEC-40A7-843D-FD60D3674D60}">
      <dgm:prSet/>
      <dgm:spPr/>
      <dgm:t>
        <a:bodyPr/>
        <a:lstStyle/>
        <a:p>
          <a:endParaRPr lang="en-US" sz="1800" noProof="0" dirty="0"/>
        </a:p>
      </dgm:t>
    </dgm:pt>
    <dgm:pt modelId="{B1458BA5-82E2-404B-B5C3-1D64D6E2E88D}">
      <dgm:prSet phldrT="[Text]" custT="1"/>
      <dgm:spPr>
        <a:gradFill rotWithShape="0">
          <a:gsLst>
            <a:gs pos="0">
              <a:schemeClr val="bg1">
                <a:lumMod val="85000"/>
                <a:lumOff val="15000"/>
              </a:schemeClr>
            </a:gs>
            <a:gs pos="100000">
              <a:schemeClr val="accent6">
                <a:lumMod val="50000"/>
              </a:schemeClr>
            </a:gs>
          </a:gsLst>
          <a:lin ang="16800000" scaled="0"/>
        </a:gradFill>
      </dgm:spPr>
      <dgm:t>
        <a:bodyPr/>
        <a:lstStyle/>
        <a:p>
          <a:r>
            <a:rPr lang="en-US" sz="1400" noProof="0" dirty="0"/>
            <a:t>Goals</a:t>
          </a:r>
        </a:p>
      </dgm:t>
    </dgm:pt>
    <dgm:pt modelId="{10B39F03-26ED-474F-A601-B05793C1D1BF}" type="parTrans" cxnId="{AF5DF3DB-9DDB-4E4D-BBD0-D2EA012F8FE5}">
      <dgm:prSet/>
      <dgm:spPr/>
      <dgm:t>
        <a:bodyPr/>
        <a:lstStyle/>
        <a:p>
          <a:endParaRPr lang="en-US" sz="1800" noProof="0" dirty="0"/>
        </a:p>
      </dgm:t>
    </dgm:pt>
    <dgm:pt modelId="{3A587695-0DC7-4A0C-9C04-A00AF6295C24}" type="sibTrans" cxnId="{AF5DF3DB-9DDB-4E4D-BBD0-D2EA012F8FE5}">
      <dgm:prSet/>
      <dgm:spPr/>
      <dgm:t>
        <a:bodyPr/>
        <a:lstStyle/>
        <a:p>
          <a:endParaRPr lang="en-US" sz="1800" noProof="0" dirty="0"/>
        </a:p>
      </dgm:t>
    </dgm:pt>
    <dgm:pt modelId="{E9C20923-113F-461E-A441-1335B37A6FCD}">
      <dgm:prSet phldrT="[Text]" custT="1"/>
      <dgm:spPr>
        <a:gradFill rotWithShape="0">
          <a:gsLst>
            <a:gs pos="100000">
              <a:schemeClr val="tx2">
                <a:lumMod val="25000"/>
              </a:schemeClr>
            </a:gs>
            <a:gs pos="0">
              <a:schemeClr val="tx2">
                <a:lumMod val="10000"/>
              </a:schemeClr>
            </a:gs>
          </a:gsLst>
          <a:lin ang="6600000" scaled="0"/>
        </a:gradFill>
      </dgm:spPr>
      <dgm:t>
        <a:bodyPr/>
        <a:lstStyle/>
        <a:p>
          <a:r>
            <a:rPr lang="en-US" sz="1400" noProof="0" dirty="0"/>
            <a:t>Mental Attitudes</a:t>
          </a:r>
        </a:p>
      </dgm:t>
    </dgm:pt>
    <dgm:pt modelId="{01741307-B4C7-460B-9C32-093092195E06}" type="parTrans" cxnId="{35FDC719-D72E-4848-AF76-FDF04297D211}">
      <dgm:prSet/>
      <dgm:spPr/>
      <dgm:t>
        <a:bodyPr/>
        <a:lstStyle/>
        <a:p>
          <a:endParaRPr lang="en-US" sz="1800" noProof="0" dirty="0"/>
        </a:p>
      </dgm:t>
    </dgm:pt>
    <dgm:pt modelId="{F7B800FD-365A-41A1-8A64-5BCF87AEB1BA}" type="sibTrans" cxnId="{35FDC719-D72E-4848-AF76-FDF04297D211}">
      <dgm:prSet/>
      <dgm:spPr/>
      <dgm:t>
        <a:bodyPr/>
        <a:lstStyle/>
        <a:p>
          <a:endParaRPr lang="en-US" sz="1800" noProof="0" dirty="0"/>
        </a:p>
      </dgm:t>
    </dgm:pt>
    <dgm:pt modelId="{643A4D75-5A39-4A8E-9270-6EED882E673C}" type="pres">
      <dgm:prSet presAssocID="{7D4D023C-81D5-4A90-B801-FDC1DB0B1881}" presName="Name0" presStyleCnt="0">
        <dgm:presLayoutVars>
          <dgm:chMax val="1"/>
          <dgm:chPref val="1"/>
          <dgm:dir/>
          <dgm:animOne val="branch"/>
          <dgm:animLvl val="lvl"/>
        </dgm:presLayoutVars>
      </dgm:prSet>
      <dgm:spPr/>
    </dgm:pt>
    <dgm:pt modelId="{7CE47E9B-6447-4325-82F3-6EBB8C5C828D}" type="pres">
      <dgm:prSet presAssocID="{9B21FC6D-B503-49A9-B764-40D0C01259E9}" presName="Parent" presStyleLbl="node0" presStyleIdx="0" presStyleCnt="1">
        <dgm:presLayoutVars>
          <dgm:chMax val="6"/>
          <dgm:chPref val="6"/>
        </dgm:presLayoutVars>
      </dgm:prSet>
      <dgm:spPr/>
    </dgm:pt>
    <dgm:pt modelId="{D51A285C-61F8-44A1-8936-95A3AEFD1C2C}" type="pres">
      <dgm:prSet presAssocID="{B0B67E97-D36A-41D2-B3AA-E10DC4164ACD}" presName="Accent1" presStyleCnt="0"/>
      <dgm:spPr/>
    </dgm:pt>
    <dgm:pt modelId="{26347549-36B6-4CC8-A963-11A1AA53CF6D}" type="pres">
      <dgm:prSet presAssocID="{B0B67E97-D36A-41D2-B3AA-E10DC4164ACD}" presName="Accent" presStyleLbl="bgShp" presStyleIdx="0" presStyleCnt="6"/>
      <dgm:spPr/>
    </dgm:pt>
    <dgm:pt modelId="{F5BC8470-A87C-4074-9AE8-CC690DA51720}" type="pres">
      <dgm:prSet presAssocID="{B0B67E97-D36A-41D2-B3AA-E10DC4164ACD}" presName="Child1" presStyleLbl="node1" presStyleIdx="0" presStyleCnt="6">
        <dgm:presLayoutVars>
          <dgm:chMax val="0"/>
          <dgm:chPref val="0"/>
          <dgm:bulletEnabled val="1"/>
        </dgm:presLayoutVars>
      </dgm:prSet>
      <dgm:spPr>
        <a:xfrm>
          <a:off x="1291517" y="65842"/>
          <a:ext cx="1401729" cy="1212660"/>
        </a:xfrm>
        <a:prstGeom prst="hexagon">
          <a:avLst>
            <a:gd name="adj" fmla="val 28570"/>
            <a:gd name="vf" fmla="val 115470"/>
          </a:avLst>
        </a:prstGeom>
      </dgm:spPr>
    </dgm:pt>
    <dgm:pt modelId="{7B20F8DC-E23B-480D-9D1A-D64CACFAC334}" type="pres">
      <dgm:prSet presAssocID="{95AC444E-B9E0-4549-BEA7-CABCAA0EAAB7}" presName="Accent2" presStyleCnt="0"/>
      <dgm:spPr/>
    </dgm:pt>
    <dgm:pt modelId="{9CD78AF4-3203-4841-852C-022973A413EE}" type="pres">
      <dgm:prSet presAssocID="{95AC444E-B9E0-4549-BEA7-CABCAA0EAAB7}" presName="Accent" presStyleLbl="bgShp" presStyleIdx="1" presStyleCnt="6"/>
      <dgm:spPr>
        <a:solidFill>
          <a:schemeClr val="accent2">
            <a:tint val="40000"/>
            <a:hueOff val="0"/>
            <a:satOff val="0"/>
            <a:lumOff val="0"/>
            <a:alpha val="32000"/>
          </a:schemeClr>
        </a:solidFill>
      </dgm:spPr>
    </dgm:pt>
    <dgm:pt modelId="{D2DFA802-DEAB-41D1-9963-3D37A3B1F6E0}" type="pres">
      <dgm:prSet presAssocID="{95AC444E-B9E0-4549-BEA7-CABCAA0EAAB7}" presName="Child2" presStyleLbl="node1" presStyleIdx="1" presStyleCnt="6">
        <dgm:presLayoutVars>
          <dgm:chMax val="0"/>
          <dgm:chPref val="0"/>
          <dgm:bulletEnabled val="1"/>
        </dgm:presLayoutVars>
      </dgm:prSet>
      <dgm:spPr/>
    </dgm:pt>
    <dgm:pt modelId="{A55D1DF2-35A8-46CC-986D-2FDA1E9ADB8F}" type="pres">
      <dgm:prSet presAssocID="{70E7BE45-BF08-4525-A735-BE15DBC9B01A}" presName="Accent3" presStyleCnt="0"/>
      <dgm:spPr/>
    </dgm:pt>
    <dgm:pt modelId="{7B4CBF32-E26F-4058-B3F2-B8C681E6522C}" type="pres">
      <dgm:prSet presAssocID="{70E7BE45-BF08-4525-A735-BE15DBC9B01A}" presName="Accent" presStyleLbl="bgShp" presStyleIdx="2" presStyleCnt="6"/>
      <dgm:spPr>
        <a:xfrm>
          <a:off x="3937410" y="2320214"/>
          <a:ext cx="858975" cy="740120"/>
        </a:xfrm>
        <a:prstGeom prst="hexagon">
          <a:avLst>
            <a:gd name="adj" fmla="val 28900"/>
            <a:gd name="vf" fmla="val 115470"/>
          </a:avLst>
        </a:prstGeom>
        <a:solidFill>
          <a:srgbClr val="5EC795">
            <a:tint val="40000"/>
            <a:hueOff val="0"/>
            <a:satOff val="0"/>
            <a:lumOff val="0"/>
            <a:alpha val="32000"/>
          </a:srgbClr>
        </a:solidFill>
        <a:ln>
          <a:noFill/>
        </a:ln>
        <a:effectLst/>
      </dgm:spPr>
    </dgm:pt>
    <dgm:pt modelId="{BB43FB51-805F-427F-8870-3EC1E0D42A87}" type="pres">
      <dgm:prSet presAssocID="{70E7BE45-BF08-4525-A735-BE15DBC9B01A}" presName="Child3" presStyleLbl="node1" presStyleIdx="2" presStyleCnt="6">
        <dgm:presLayoutVars>
          <dgm:chMax val="0"/>
          <dgm:chPref val="0"/>
          <dgm:bulletEnabled val="1"/>
        </dgm:presLayoutVars>
      </dgm:prSet>
      <dgm:spPr/>
    </dgm:pt>
    <dgm:pt modelId="{0DF69413-982D-4907-A91E-48B8B441DDB0}" type="pres">
      <dgm:prSet presAssocID="{6C7AD433-541F-4EEB-9AD3-22634B193222}" presName="Accent4" presStyleCnt="0"/>
      <dgm:spPr/>
    </dgm:pt>
    <dgm:pt modelId="{EFD13008-0D7B-414F-B035-9139469CB714}" type="pres">
      <dgm:prSet presAssocID="{6C7AD433-541F-4EEB-9AD3-22634B193222}" presName="Accent" presStyleLbl="bgShp" presStyleIdx="3" presStyleCnt="6"/>
      <dgm:spPr>
        <a:xfrm>
          <a:off x="3241016" y="3882074"/>
          <a:ext cx="858975" cy="740120"/>
        </a:xfrm>
        <a:prstGeom prst="hexagon">
          <a:avLst>
            <a:gd name="adj" fmla="val 28900"/>
            <a:gd name="vf" fmla="val 115470"/>
          </a:avLst>
        </a:prstGeom>
        <a:solidFill>
          <a:srgbClr val="5EC795">
            <a:tint val="40000"/>
            <a:hueOff val="0"/>
            <a:satOff val="0"/>
            <a:lumOff val="0"/>
            <a:alpha val="32000"/>
          </a:srgbClr>
        </a:solidFill>
        <a:ln>
          <a:noFill/>
        </a:ln>
        <a:effectLst/>
      </dgm:spPr>
    </dgm:pt>
    <dgm:pt modelId="{D0D71979-3842-4C2C-AD6F-C14852841C4F}" type="pres">
      <dgm:prSet presAssocID="{6C7AD433-541F-4EEB-9AD3-22634B193222}" presName="Child4" presStyleLbl="node1" presStyleIdx="3" presStyleCnt="6">
        <dgm:presLayoutVars>
          <dgm:chMax val="0"/>
          <dgm:chPref val="0"/>
          <dgm:bulletEnabled val="1"/>
        </dgm:presLayoutVars>
      </dgm:prSet>
      <dgm:spPr/>
    </dgm:pt>
    <dgm:pt modelId="{E1CA2F5B-88E0-4EC9-BB54-8BF644BE2C68}" type="pres">
      <dgm:prSet presAssocID="{B1458BA5-82E2-404B-B5C3-1D64D6E2E88D}" presName="Accent5" presStyleCnt="0"/>
      <dgm:spPr/>
    </dgm:pt>
    <dgm:pt modelId="{EA1477AB-EC5D-4316-9629-211C5506DC47}" type="pres">
      <dgm:prSet presAssocID="{B1458BA5-82E2-404B-B5C3-1D64D6E2E88D}" presName="Accent" presStyleLbl="bgShp" presStyleIdx="4" presStyleCnt="6"/>
      <dgm:spPr>
        <a:xfrm>
          <a:off x="1513533" y="4044201"/>
          <a:ext cx="858975" cy="740120"/>
        </a:xfrm>
        <a:prstGeom prst="hexagon">
          <a:avLst>
            <a:gd name="adj" fmla="val 28900"/>
            <a:gd name="vf" fmla="val 115470"/>
          </a:avLst>
        </a:prstGeom>
        <a:solidFill>
          <a:srgbClr val="5EC795">
            <a:tint val="40000"/>
            <a:hueOff val="0"/>
            <a:satOff val="0"/>
            <a:lumOff val="0"/>
            <a:alpha val="32000"/>
          </a:srgbClr>
        </a:solidFill>
        <a:ln>
          <a:noFill/>
        </a:ln>
        <a:effectLst/>
      </dgm:spPr>
    </dgm:pt>
    <dgm:pt modelId="{C1CB4C17-6C33-47B5-920C-037357DAA596}" type="pres">
      <dgm:prSet presAssocID="{B1458BA5-82E2-404B-B5C3-1D64D6E2E88D}" presName="Child5" presStyleLbl="node1" presStyleIdx="4" presStyleCnt="6">
        <dgm:presLayoutVars>
          <dgm:chMax val="0"/>
          <dgm:chPref val="0"/>
          <dgm:bulletEnabled val="1"/>
        </dgm:presLayoutVars>
      </dgm:prSet>
      <dgm:spPr/>
    </dgm:pt>
    <dgm:pt modelId="{54338A3C-2657-40FC-89E9-BCFF1FD978D7}" type="pres">
      <dgm:prSet presAssocID="{E9C20923-113F-461E-A441-1335B37A6FCD}" presName="Accent6" presStyleCnt="0"/>
      <dgm:spPr/>
    </dgm:pt>
    <dgm:pt modelId="{9A209AA4-1EC9-417A-9A02-1ABC6F1E3691}" type="pres">
      <dgm:prSet presAssocID="{E9C20923-113F-461E-A441-1335B37A6FCD}" presName="Accent" presStyleLbl="bgShp" presStyleIdx="5" presStyleCnt="6"/>
      <dgm:spPr>
        <a:xfrm>
          <a:off x="494625" y="2661125"/>
          <a:ext cx="858975" cy="740120"/>
        </a:xfrm>
        <a:prstGeom prst="hexagon">
          <a:avLst>
            <a:gd name="adj" fmla="val 28900"/>
            <a:gd name="vf" fmla="val 115470"/>
          </a:avLst>
        </a:prstGeom>
        <a:solidFill>
          <a:srgbClr val="5EC795">
            <a:tint val="40000"/>
            <a:hueOff val="0"/>
            <a:satOff val="0"/>
            <a:lumOff val="0"/>
            <a:alpha val="32000"/>
          </a:srgbClr>
        </a:solidFill>
        <a:ln>
          <a:noFill/>
        </a:ln>
        <a:effectLst/>
      </dgm:spPr>
    </dgm:pt>
    <dgm:pt modelId="{454693B7-45C0-405E-AD8B-9010C1CFDFC3}" type="pres">
      <dgm:prSet presAssocID="{E9C20923-113F-461E-A441-1335B37A6FCD}" presName="Child6" presStyleLbl="node1" presStyleIdx="5" presStyleCnt="6">
        <dgm:presLayoutVars>
          <dgm:chMax val="0"/>
          <dgm:chPref val="0"/>
          <dgm:bulletEnabled val="1"/>
        </dgm:presLayoutVars>
      </dgm:prSet>
      <dgm:spPr/>
    </dgm:pt>
  </dgm:ptLst>
  <dgm:cxnLst>
    <dgm:cxn modelId="{F24E0707-1CEC-40A7-843D-FD60D3674D60}" srcId="{9B21FC6D-B503-49A9-B764-40D0C01259E9}" destId="{6C7AD433-541F-4EEB-9AD3-22634B193222}" srcOrd="3" destOrd="0" parTransId="{87B47520-6B76-4AAB-9778-7DF6C809559C}" sibTransId="{B12A655A-7D4B-4E33-B6EA-161D22D761B9}"/>
    <dgm:cxn modelId="{35FDC719-D72E-4848-AF76-FDF04297D211}" srcId="{9B21FC6D-B503-49A9-B764-40D0C01259E9}" destId="{E9C20923-113F-461E-A441-1335B37A6FCD}" srcOrd="5" destOrd="0" parTransId="{01741307-B4C7-460B-9C32-093092195E06}" sibTransId="{F7B800FD-365A-41A1-8A64-5BCF87AEB1BA}"/>
    <dgm:cxn modelId="{FF44082F-C28A-4B6E-BD08-D0928897456D}" type="presOf" srcId="{7D4D023C-81D5-4A90-B801-FDC1DB0B1881}" destId="{643A4D75-5A39-4A8E-9270-6EED882E673C}" srcOrd="0" destOrd="0" presId="urn:microsoft.com/office/officeart/2011/layout/HexagonRadial"/>
    <dgm:cxn modelId="{23CF4846-3665-4847-8DE9-15AE176D320F}" srcId="{9B21FC6D-B503-49A9-B764-40D0C01259E9}" destId="{B0B67E97-D36A-41D2-B3AA-E10DC4164ACD}" srcOrd="0" destOrd="0" parTransId="{E8499BB0-8675-4DAA-A2F3-DFD9CFBE430C}" sibTransId="{890BE5A4-5113-40C0-83B4-35B9088F9659}"/>
    <dgm:cxn modelId="{DA14D26F-624B-4915-A308-E4CFA3128766}" type="presOf" srcId="{B1458BA5-82E2-404B-B5C3-1D64D6E2E88D}" destId="{C1CB4C17-6C33-47B5-920C-037357DAA596}" srcOrd="0" destOrd="0" presId="urn:microsoft.com/office/officeart/2011/layout/HexagonRadial"/>
    <dgm:cxn modelId="{F5729179-28EA-41C0-8670-35683B2E1D44}" type="presOf" srcId="{6C7AD433-541F-4EEB-9AD3-22634B193222}" destId="{D0D71979-3842-4C2C-AD6F-C14852841C4F}" srcOrd="0" destOrd="0" presId="urn:microsoft.com/office/officeart/2011/layout/HexagonRadial"/>
    <dgm:cxn modelId="{3602E979-339C-491F-B541-8AFFCEE7A9AC}" type="presOf" srcId="{E9C20923-113F-461E-A441-1335B37A6FCD}" destId="{454693B7-45C0-405E-AD8B-9010C1CFDFC3}" srcOrd="0" destOrd="0" presId="urn:microsoft.com/office/officeart/2011/layout/HexagonRadial"/>
    <dgm:cxn modelId="{0682AB81-680D-46F3-9D1D-946B62C3FA83}" type="presOf" srcId="{95AC444E-B9E0-4549-BEA7-CABCAA0EAAB7}" destId="{D2DFA802-DEAB-41D1-9963-3D37A3B1F6E0}" srcOrd="0" destOrd="0" presId="urn:microsoft.com/office/officeart/2011/layout/HexagonRadial"/>
    <dgm:cxn modelId="{7F0DB695-BD94-4FDB-B98A-FBC87BB42D5C}" srcId="{9B21FC6D-B503-49A9-B764-40D0C01259E9}" destId="{70E7BE45-BF08-4525-A735-BE15DBC9B01A}" srcOrd="2" destOrd="0" parTransId="{05CCCC8E-7634-44C7-B48D-10293DABB8B0}" sibTransId="{F6471FDA-9F46-476B-81E7-D3F595FC04C6}"/>
    <dgm:cxn modelId="{058753A3-D277-4FBE-9F3A-5EAA2B9796F3}" type="presOf" srcId="{B0B67E97-D36A-41D2-B3AA-E10DC4164ACD}" destId="{F5BC8470-A87C-4074-9AE8-CC690DA51720}" srcOrd="0" destOrd="0" presId="urn:microsoft.com/office/officeart/2011/layout/HexagonRadial"/>
    <dgm:cxn modelId="{1601C8A6-1E36-418B-826A-433BDECEEC16}" type="presOf" srcId="{9B21FC6D-B503-49A9-B764-40D0C01259E9}" destId="{7CE47E9B-6447-4325-82F3-6EBB8C5C828D}" srcOrd="0" destOrd="0" presId="urn:microsoft.com/office/officeart/2011/layout/HexagonRadial"/>
    <dgm:cxn modelId="{136B92B9-9431-481A-9435-AC6BC55841AD}" srcId="{9B21FC6D-B503-49A9-B764-40D0C01259E9}" destId="{95AC444E-B9E0-4549-BEA7-CABCAA0EAAB7}" srcOrd="1" destOrd="0" parTransId="{541EBB46-79E7-4A37-8891-033EA4ED1306}" sibTransId="{62A6DD75-8A25-4059-9797-912CEAEF57AE}"/>
    <dgm:cxn modelId="{4E1D7DD1-5F62-4705-BF13-8BB888A6015E}" type="presOf" srcId="{70E7BE45-BF08-4525-A735-BE15DBC9B01A}" destId="{BB43FB51-805F-427F-8870-3EC1E0D42A87}" srcOrd="0" destOrd="0" presId="urn:microsoft.com/office/officeart/2011/layout/HexagonRadial"/>
    <dgm:cxn modelId="{AF5DF3DB-9DDB-4E4D-BBD0-D2EA012F8FE5}" srcId="{9B21FC6D-B503-49A9-B764-40D0C01259E9}" destId="{B1458BA5-82E2-404B-B5C3-1D64D6E2E88D}" srcOrd="4" destOrd="0" parTransId="{10B39F03-26ED-474F-A601-B05793C1D1BF}" sibTransId="{3A587695-0DC7-4A0C-9C04-A00AF6295C24}"/>
    <dgm:cxn modelId="{473BBDF2-AEBB-4B0C-85ED-20D05E27D1AB}" srcId="{7D4D023C-81D5-4A90-B801-FDC1DB0B1881}" destId="{9B21FC6D-B503-49A9-B764-40D0C01259E9}" srcOrd="0" destOrd="0" parTransId="{E601705B-2D41-4328-9E2E-0824056DE75C}" sibTransId="{EC518B51-FBD5-490C-BB22-3CE20AC658E3}"/>
    <dgm:cxn modelId="{DED92F79-A910-4596-8BFC-516C90F89ECA}" type="presParOf" srcId="{643A4D75-5A39-4A8E-9270-6EED882E673C}" destId="{7CE47E9B-6447-4325-82F3-6EBB8C5C828D}" srcOrd="0" destOrd="0" presId="urn:microsoft.com/office/officeart/2011/layout/HexagonRadial"/>
    <dgm:cxn modelId="{505CDBCC-FDEC-4E4E-A62D-4227D990BC7F}" type="presParOf" srcId="{643A4D75-5A39-4A8E-9270-6EED882E673C}" destId="{D51A285C-61F8-44A1-8936-95A3AEFD1C2C}" srcOrd="1" destOrd="0" presId="urn:microsoft.com/office/officeart/2011/layout/HexagonRadial"/>
    <dgm:cxn modelId="{FB7A6AA3-C15F-4EFB-B8C3-3122A2E48DFF}" type="presParOf" srcId="{D51A285C-61F8-44A1-8936-95A3AEFD1C2C}" destId="{26347549-36B6-4CC8-A963-11A1AA53CF6D}" srcOrd="0" destOrd="0" presId="urn:microsoft.com/office/officeart/2011/layout/HexagonRadial"/>
    <dgm:cxn modelId="{18C431D1-408E-4555-BDE1-1D7CCCDA965A}" type="presParOf" srcId="{643A4D75-5A39-4A8E-9270-6EED882E673C}" destId="{F5BC8470-A87C-4074-9AE8-CC690DA51720}" srcOrd="2" destOrd="0" presId="urn:microsoft.com/office/officeart/2011/layout/HexagonRadial"/>
    <dgm:cxn modelId="{753942B0-BAB6-4CCD-96FB-10EEABC6C778}" type="presParOf" srcId="{643A4D75-5A39-4A8E-9270-6EED882E673C}" destId="{7B20F8DC-E23B-480D-9D1A-D64CACFAC334}" srcOrd="3" destOrd="0" presId="urn:microsoft.com/office/officeart/2011/layout/HexagonRadial"/>
    <dgm:cxn modelId="{DC241CE8-923B-4A96-9CE2-C30A9F4AC948}" type="presParOf" srcId="{7B20F8DC-E23B-480D-9D1A-D64CACFAC334}" destId="{9CD78AF4-3203-4841-852C-022973A413EE}" srcOrd="0" destOrd="0" presId="urn:microsoft.com/office/officeart/2011/layout/HexagonRadial"/>
    <dgm:cxn modelId="{A17E83C0-8F7C-447F-8718-91754BBBA231}" type="presParOf" srcId="{643A4D75-5A39-4A8E-9270-6EED882E673C}" destId="{D2DFA802-DEAB-41D1-9963-3D37A3B1F6E0}" srcOrd="4" destOrd="0" presId="urn:microsoft.com/office/officeart/2011/layout/HexagonRadial"/>
    <dgm:cxn modelId="{50386317-9A6E-4B08-B9B5-EF610B57F787}" type="presParOf" srcId="{643A4D75-5A39-4A8E-9270-6EED882E673C}" destId="{A55D1DF2-35A8-46CC-986D-2FDA1E9ADB8F}" srcOrd="5" destOrd="0" presId="urn:microsoft.com/office/officeart/2011/layout/HexagonRadial"/>
    <dgm:cxn modelId="{8B33BBBC-C773-48B4-9EB6-AC05B6C7C1E6}" type="presParOf" srcId="{A55D1DF2-35A8-46CC-986D-2FDA1E9ADB8F}" destId="{7B4CBF32-E26F-4058-B3F2-B8C681E6522C}" srcOrd="0" destOrd="0" presId="urn:microsoft.com/office/officeart/2011/layout/HexagonRadial"/>
    <dgm:cxn modelId="{BEA0C31C-15FA-45DF-A235-1333F2A2DBCD}" type="presParOf" srcId="{643A4D75-5A39-4A8E-9270-6EED882E673C}" destId="{BB43FB51-805F-427F-8870-3EC1E0D42A87}" srcOrd="6" destOrd="0" presId="urn:microsoft.com/office/officeart/2011/layout/HexagonRadial"/>
    <dgm:cxn modelId="{314C9EAA-2596-4BBF-A088-C4126D42F7CC}" type="presParOf" srcId="{643A4D75-5A39-4A8E-9270-6EED882E673C}" destId="{0DF69413-982D-4907-A91E-48B8B441DDB0}" srcOrd="7" destOrd="0" presId="urn:microsoft.com/office/officeart/2011/layout/HexagonRadial"/>
    <dgm:cxn modelId="{85B39A69-A830-4E3B-A6EF-1BDBB1290DF1}" type="presParOf" srcId="{0DF69413-982D-4907-A91E-48B8B441DDB0}" destId="{EFD13008-0D7B-414F-B035-9139469CB714}" srcOrd="0" destOrd="0" presId="urn:microsoft.com/office/officeart/2011/layout/HexagonRadial"/>
    <dgm:cxn modelId="{1FB771BD-B765-42E6-9753-A3C466E7F72E}" type="presParOf" srcId="{643A4D75-5A39-4A8E-9270-6EED882E673C}" destId="{D0D71979-3842-4C2C-AD6F-C14852841C4F}" srcOrd="8" destOrd="0" presId="urn:microsoft.com/office/officeart/2011/layout/HexagonRadial"/>
    <dgm:cxn modelId="{A06C3895-AD35-4F32-886D-DF8D44BAA317}" type="presParOf" srcId="{643A4D75-5A39-4A8E-9270-6EED882E673C}" destId="{E1CA2F5B-88E0-4EC9-BB54-8BF644BE2C68}" srcOrd="9" destOrd="0" presId="urn:microsoft.com/office/officeart/2011/layout/HexagonRadial"/>
    <dgm:cxn modelId="{A7816D28-81B5-4718-99F9-56E2D18650BC}" type="presParOf" srcId="{E1CA2F5B-88E0-4EC9-BB54-8BF644BE2C68}" destId="{EA1477AB-EC5D-4316-9629-211C5506DC47}" srcOrd="0" destOrd="0" presId="urn:microsoft.com/office/officeart/2011/layout/HexagonRadial"/>
    <dgm:cxn modelId="{721DCF74-C770-409E-9F1E-481010B9583D}" type="presParOf" srcId="{643A4D75-5A39-4A8E-9270-6EED882E673C}" destId="{C1CB4C17-6C33-47B5-920C-037357DAA596}" srcOrd="10" destOrd="0" presId="urn:microsoft.com/office/officeart/2011/layout/HexagonRadial"/>
    <dgm:cxn modelId="{014E1962-52FA-4242-B7DA-F6EFC1016EBB}" type="presParOf" srcId="{643A4D75-5A39-4A8E-9270-6EED882E673C}" destId="{54338A3C-2657-40FC-89E9-BCFF1FD978D7}" srcOrd="11" destOrd="0" presId="urn:microsoft.com/office/officeart/2011/layout/HexagonRadial"/>
    <dgm:cxn modelId="{B9FE5595-9520-416B-ADF8-E5CFB5687C03}" type="presParOf" srcId="{54338A3C-2657-40FC-89E9-BCFF1FD978D7}" destId="{9A209AA4-1EC9-417A-9A02-1ABC6F1E3691}" srcOrd="0" destOrd="0" presId="urn:microsoft.com/office/officeart/2011/layout/HexagonRadial"/>
    <dgm:cxn modelId="{24E6635F-7075-481E-AAB8-89B5C1714DAE}" type="presParOf" srcId="{643A4D75-5A39-4A8E-9270-6EED882E673C}" destId="{454693B7-45C0-405E-AD8B-9010C1CFDFC3}"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E8639-BB1E-4B6C-8872-F94B7EDDAF49}">
      <dsp:nvSpPr>
        <dsp:cNvPr id="0" name=""/>
        <dsp:cNvSpPr/>
      </dsp:nvSpPr>
      <dsp:spPr>
        <a:xfrm>
          <a:off x="483280" y="693914"/>
          <a:ext cx="1441125" cy="14411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A738DF-0B1E-4F3A-91F1-23C0E4AE6897}">
      <dsp:nvSpPr>
        <dsp:cNvPr id="0" name=""/>
        <dsp:cNvSpPr/>
      </dsp:nvSpPr>
      <dsp:spPr>
        <a:xfrm>
          <a:off x="790405" y="1001039"/>
          <a:ext cx="826875" cy="826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FEFED3-87DB-4C8E-86F1-E60D0BCDBC64}">
      <dsp:nvSpPr>
        <dsp:cNvPr id="0" name=""/>
        <dsp:cNvSpPr/>
      </dsp:nvSpPr>
      <dsp:spPr>
        <a:xfrm>
          <a:off x="22592" y="2583914"/>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noProof="0" dirty="0"/>
            <a:t>Health</a:t>
          </a:r>
        </a:p>
      </dsp:txBody>
      <dsp:txXfrm>
        <a:off x="22592" y="2583914"/>
        <a:ext cx="2362500" cy="720000"/>
      </dsp:txXfrm>
    </dsp:sp>
    <dsp:sp modelId="{2C46ED55-93D1-48B2-8DA9-C233A7B59F2F}">
      <dsp:nvSpPr>
        <dsp:cNvPr id="0" name=""/>
        <dsp:cNvSpPr/>
      </dsp:nvSpPr>
      <dsp:spPr>
        <a:xfrm>
          <a:off x="3259217" y="693914"/>
          <a:ext cx="1441125" cy="1441125"/>
        </a:xfrm>
        <a:prstGeom prst="ellipse">
          <a:avLst/>
        </a:prstGeom>
        <a:solidFill>
          <a:schemeClr val="accent5">
            <a:hueOff val="4367846"/>
            <a:satOff val="-22820"/>
            <a:lumOff val="5392"/>
            <a:alphaOff val="0"/>
          </a:schemeClr>
        </a:solidFill>
        <a:ln>
          <a:noFill/>
        </a:ln>
        <a:effectLst/>
      </dsp:spPr>
      <dsp:style>
        <a:lnRef idx="0">
          <a:scrgbClr r="0" g="0" b="0"/>
        </a:lnRef>
        <a:fillRef idx="1">
          <a:scrgbClr r="0" g="0" b="0"/>
        </a:fillRef>
        <a:effectRef idx="0">
          <a:scrgbClr r="0" g="0" b="0"/>
        </a:effectRef>
        <a:fontRef idx="minor"/>
      </dsp:style>
    </dsp:sp>
    <dsp:sp modelId="{C392031A-3CEC-4826-97FB-327CDF07B091}">
      <dsp:nvSpPr>
        <dsp:cNvPr id="0" name=""/>
        <dsp:cNvSpPr/>
      </dsp:nvSpPr>
      <dsp:spPr>
        <a:xfrm>
          <a:off x="3566342" y="1001039"/>
          <a:ext cx="826875" cy="826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5E7D4C-97CB-4E4F-9E91-7F803C9EDD1E}">
      <dsp:nvSpPr>
        <dsp:cNvPr id="0" name=""/>
        <dsp:cNvSpPr/>
      </dsp:nvSpPr>
      <dsp:spPr>
        <a:xfrm>
          <a:off x="2798530" y="2583914"/>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noProof="0" dirty="0"/>
            <a:t>Diet</a:t>
          </a:r>
        </a:p>
      </dsp:txBody>
      <dsp:txXfrm>
        <a:off x="2798530" y="2583914"/>
        <a:ext cx="2362500" cy="720000"/>
      </dsp:txXfrm>
    </dsp:sp>
    <dsp:sp modelId="{00384015-C3B8-4A4D-9D6A-6825FFF0D0D5}">
      <dsp:nvSpPr>
        <dsp:cNvPr id="0" name=""/>
        <dsp:cNvSpPr/>
      </dsp:nvSpPr>
      <dsp:spPr>
        <a:xfrm>
          <a:off x="6035155" y="693914"/>
          <a:ext cx="1441125" cy="1441125"/>
        </a:xfrm>
        <a:prstGeom prst="ellipse">
          <a:avLst/>
        </a:prstGeom>
        <a:solidFill>
          <a:schemeClr val="accent5">
            <a:hueOff val="8735693"/>
            <a:satOff val="-45639"/>
            <a:lumOff val="10784"/>
            <a:alphaOff val="0"/>
          </a:schemeClr>
        </a:solidFill>
        <a:ln>
          <a:noFill/>
        </a:ln>
        <a:effectLst/>
      </dsp:spPr>
      <dsp:style>
        <a:lnRef idx="0">
          <a:scrgbClr r="0" g="0" b="0"/>
        </a:lnRef>
        <a:fillRef idx="1">
          <a:scrgbClr r="0" g="0" b="0"/>
        </a:fillRef>
        <a:effectRef idx="0">
          <a:scrgbClr r="0" g="0" b="0"/>
        </a:effectRef>
        <a:fontRef idx="minor"/>
      </dsp:style>
    </dsp:sp>
    <dsp:sp modelId="{286EFCBE-D722-4003-A3C6-43F4C697FE3D}">
      <dsp:nvSpPr>
        <dsp:cNvPr id="0" name=""/>
        <dsp:cNvSpPr/>
      </dsp:nvSpPr>
      <dsp:spPr>
        <a:xfrm>
          <a:off x="6342280" y="1001039"/>
          <a:ext cx="826875" cy="826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35744D-09F9-43A2-BF4E-4A5B4D4D923B}">
      <dsp:nvSpPr>
        <dsp:cNvPr id="0" name=""/>
        <dsp:cNvSpPr/>
      </dsp:nvSpPr>
      <dsp:spPr>
        <a:xfrm>
          <a:off x="5574467" y="2583914"/>
          <a:ext cx="23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noProof="0" dirty="0"/>
            <a:t>Exercise</a:t>
          </a:r>
        </a:p>
      </dsp:txBody>
      <dsp:txXfrm>
        <a:off x="5574467" y="2583914"/>
        <a:ext cx="23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47E9B-6447-4325-82F3-6EBB8C5C828D}">
      <dsp:nvSpPr>
        <dsp:cNvPr id="0" name=""/>
        <dsp:cNvSpPr/>
      </dsp:nvSpPr>
      <dsp:spPr>
        <a:xfrm>
          <a:off x="1372088" y="1708006"/>
          <a:ext cx="2069686" cy="1790362"/>
        </a:xfrm>
        <a:prstGeom prst="hexagon">
          <a:avLst>
            <a:gd name="adj" fmla="val 28570"/>
            <a:gd name="vf" fmla="val 115470"/>
          </a:avLst>
        </a:prstGeom>
        <a:gradFill rotWithShape="0">
          <a:gsLst>
            <a:gs pos="0">
              <a:schemeClr val="bg1">
                <a:lumMod val="85000"/>
                <a:lumOff val="15000"/>
              </a:schemeClr>
            </a:gs>
            <a:gs pos="100000">
              <a:schemeClr val="accent1">
                <a:lumMod val="50000"/>
              </a:schemeClr>
            </a:gs>
          </a:gsLst>
          <a:lin ang="120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noProof="0" dirty="0">
              <a:solidFill>
                <a:schemeClr val="tx1"/>
              </a:solidFill>
            </a:rPr>
            <a:t>Healthy</a:t>
          </a:r>
          <a:br>
            <a:rPr lang="en-US" sz="1800" kern="1200" noProof="0" dirty="0">
              <a:solidFill>
                <a:schemeClr val="tx1"/>
              </a:solidFill>
            </a:rPr>
          </a:br>
          <a:r>
            <a:rPr lang="en-US" sz="1800" kern="1200" noProof="0" dirty="0">
              <a:solidFill>
                <a:schemeClr val="tx1"/>
              </a:solidFill>
            </a:rPr>
            <a:t>Lifestyle</a:t>
          </a:r>
        </a:p>
      </dsp:txBody>
      <dsp:txXfrm>
        <a:off x="1715064" y="2004694"/>
        <a:ext cx="1383734" cy="1196986"/>
      </dsp:txXfrm>
    </dsp:sp>
    <dsp:sp modelId="{9CD78AF4-3203-4841-852C-022973A413EE}">
      <dsp:nvSpPr>
        <dsp:cNvPr id="0" name=""/>
        <dsp:cNvSpPr/>
      </dsp:nvSpPr>
      <dsp:spPr>
        <a:xfrm>
          <a:off x="2668109" y="851438"/>
          <a:ext cx="780886" cy="672837"/>
        </a:xfrm>
        <a:prstGeom prst="hexagon">
          <a:avLst>
            <a:gd name="adj" fmla="val 28900"/>
            <a:gd name="vf" fmla="val 115470"/>
          </a:avLst>
        </a:prstGeom>
        <a:solidFill>
          <a:schemeClr val="accent2">
            <a:tint val="40000"/>
            <a:hueOff val="0"/>
            <a:satOff val="0"/>
            <a:lumOff val="0"/>
            <a:alpha val="32000"/>
          </a:schemeClr>
        </a:solidFill>
        <a:ln>
          <a:noFill/>
        </a:ln>
        <a:effectLst/>
      </dsp:spPr>
      <dsp:style>
        <a:lnRef idx="0">
          <a:scrgbClr r="0" g="0" b="0"/>
        </a:lnRef>
        <a:fillRef idx="1">
          <a:scrgbClr r="0" g="0" b="0"/>
        </a:fillRef>
        <a:effectRef idx="2">
          <a:scrgbClr r="0" g="0" b="0"/>
        </a:effectRef>
        <a:fontRef idx="minor"/>
      </dsp:style>
    </dsp:sp>
    <dsp:sp modelId="{F5BC8470-A87C-4074-9AE8-CC690DA51720}">
      <dsp:nvSpPr>
        <dsp:cNvPr id="0" name=""/>
        <dsp:cNvSpPr/>
      </dsp:nvSpPr>
      <dsp:spPr>
        <a:xfrm>
          <a:off x="1562736" y="79669"/>
          <a:ext cx="1696093" cy="1467319"/>
        </a:xfrm>
        <a:prstGeom prst="hexagon">
          <a:avLst>
            <a:gd name="adj" fmla="val 28570"/>
            <a:gd name="vf" fmla="val 115470"/>
          </a:avLst>
        </a:prstGeom>
        <a:gradFill rotWithShape="0">
          <a:gsLst>
            <a:gs pos="100000">
              <a:srgbClr val="C5FAEB">
                <a:lumMod val="25000"/>
              </a:srgbClr>
            </a:gs>
            <a:gs pos="0">
              <a:srgbClr val="C5FAEB">
                <a:lumMod val="10000"/>
              </a:srgbClr>
            </a:gs>
          </a:gsLst>
          <a:lin ang="66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solidFill>
                <a:prstClr val="white"/>
              </a:solidFill>
              <a:latin typeface="Arial" panose="020B0604020202020204"/>
              <a:ea typeface="+mn-ea"/>
              <a:cs typeface="+mn-cs"/>
            </a:rPr>
            <a:t>Diet</a:t>
          </a:r>
        </a:p>
      </dsp:txBody>
      <dsp:txXfrm>
        <a:off x="1843815" y="322835"/>
        <a:ext cx="1133935" cy="980987"/>
      </dsp:txXfrm>
    </dsp:sp>
    <dsp:sp modelId="{7B4CBF32-E26F-4058-B3F2-B8C681E6522C}">
      <dsp:nvSpPr>
        <dsp:cNvPr id="0" name=""/>
        <dsp:cNvSpPr/>
      </dsp:nvSpPr>
      <dsp:spPr>
        <a:xfrm>
          <a:off x="3579464" y="2109285"/>
          <a:ext cx="780886" cy="672837"/>
        </a:xfrm>
        <a:prstGeom prst="hexagon">
          <a:avLst>
            <a:gd name="adj" fmla="val 28900"/>
            <a:gd name="vf" fmla="val 115470"/>
          </a:avLst>
        </a:prstGeom>
        <a:solidFill>
          <a:srgbClr val="5EC795">
            <a:tint val="40000"/>
            <a:hueOff val="0"/>
            <a:satOff val="0"/>
            <a:lumOff val="0"/>
            <a:alpha val="32000"/>
          </a:srgbClr>
        </a:solidFill>
        <a:ln>
          <a:noFill/>
        </a:ln>
        <a:effectLst/>
      </dsp:spPr>
      <dsp:style>
        <a:lnRef idx="0">
          <a:scrgbClr r="0" g="0" b="0"/>
        </a:lnRef>
        <a:fillRef idx="1">
          <a:scrgbClr r="0" g="0" b="0"/>
        </a:fillRef>
        <a:effectRef idx="2">
          <a:scrgbClr r="0" g="0" b="0"/>
        </a:effectRef>
        <a:fontRef idx="minor"/>
      </dsp:style>
    </dsp:sp>
    <dsp:sp modelId="{D2DFA802-DEAB-41D1-9963-3D37A3B1F6E0}">
      <dsp:nvSpPr>
        <dsp:cNvPr id="0" name=""/>
        <dsp:cNvSpPr/>
      </dsp:nvSpPr>
      <dsp:spPr>
        <a:xfrm>
          <a:off x="3118250" y="982170"/>
          <a:ext cx="1696093" cy="1467319"/>
        </a:xfrm>
        <a:prstGeom prst="hexagon">
          <a:avLst>
            <a:gd name="adj" fmla="val 28570"/>
            <a:gd name="vf" fmla="val 115470"/>
          </a:avLst>
        </a:prstGeom>
        <a:gradFill rotWithShape="0">
          <a:gsLst>
            <a:gs pos="0">
              <a:schemeClr val="bg1">
                <a:lumMod val="85000"/>
                <a:lumOff val="15000"/>
              </a:schemeClr>
            </a:gs>
            <a:gs pos="100000">
              <a:schemeClr val="accent3">
                <a:lumMod val="50000"/>
              </a:schemeClr>
            </a:gs>
          </a:gsLst>
          <a:lin ang="192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Exercise</a:t>
          </a:r>
        </a:p>
      </dsp:txBody>
      <dsp:txXfrm>
        <a:off x="3399329" y="1225336"/>
        <a:ext cx="1133935" cy="980987"/>
      </dsp:txXfrm>
    </dsp:sp>
    <dsp:sp modelId="{EFD13008-0D7B-414F-B035-9139469CB714}">
      <dsp:nvSpPr>
        <dsp:cNvPr id="0" name=""/>
        <dsp:cNvSpPr/>
      </dsp:nvSpPr>
      <dsp:spPr>
        <a:xfrm>
          <a:off x="2946378" y="3529158"/>
          <a:ext cx="780886" cy="672837"/>
        </a:xfrm>
        <a:prstGeom prst="hexagon">
          <a:avLst>
            <a:gd name="adj" fmla="val 28900"/>
            <a:gd name="vf" fmla="val 115470"/>
          </a:avLst>
        </a:prstGeom>
        <a:solidFill>
          <a:srgbClr val="5EC795">
            <a:tint val="40000"/>
            <a:hueOff val="0"/>
            <a:satOff val="0"/>
            <a:lumOff val="0"/>
            <a:alpha val="32000"/>
          </a:srgbClr>
        </a:solidFill>
        <a:ln>
          <a:noFill/>
        </a:ln>
        <a:effectLst/>
      </dsp:spPr>
      <dsp:style>
        <a:lnRef idx="0">
          <a:scrgbClr r="0" g="0" b="0"/>
        </a:lnRef>
        <a:fillRef idx="1">
          <a:scrgbClr r="0" g="0" b="0"/>
        </a:fillRef>
        <a:effectRef idx="2">
          <a:scrgbClr r="0" g="0" b="0"/>
        </a:effectRef>
        <a:fontRef idx="minor"/>
      </dsp:style>
    </dsp:sp>
    <dsp:sp modelId="{BB43FB51-805F-427F-8870-3EC1E0D42A87}">
      <dsp:nvSpPr>
        <dsp:cNvPr id="0" name=""/>
        <dsp:cNvSpPr/>
      </dsp:nvSpPr>
      <dsp:spPr>
        <a:xfrm>
          <a:off x="3118250" y="2756380"/>
          <a:ext cx="1696093" cy="1467319"/>
        </a:xfrm>
        <a:prstGeom prst="hexagon">
          <a:avLst>
            <a:gd name="adj" fmla="val 28570"/>
            <a:gd name="vf" fmla="val 115470"/>
          </a:avLst>
        </a:prstGeom>
        <a:gradFill rotWithShape="0">
          <a:gsLst>
            <a:gs pos="0">
              <a:schemeClr val="bg1">
                <a:lumMod val="85000"/>
                <a:lumOff val="15000"/>
              </a:schemeClr>
            </a:gs>
            <a:gs pos="100000">
              <a:schemeClr val="accent4">
                <a:lumMod val="50000"/>
              </a:schemeClr>
            </a:gs>
          </a:gsLst>
          <a:lin ang="120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Hydration</a:t>
          </a:r>
        </a:p>
      </dsp:txBody>
      <dsp:txXfrm>
        <a:off x="3399329" y="2999546"/>
        <a:ext cx="1133935" cy="980987"/>
      </dsp:txXfrm>
    </dsp:sp>
    <dsp:sp modelId="{EA1477AB-EC5D-4316-9629-211C5506DC47}">
      <dsp:nvSpPr>
        <dsp:cNvPr id="0" name=""/>
        <dsp:cNvSpPr/>
      </dsp:nvSpPr>
      <dsp:spPr>
        <a:xfrm>
          <a:off x="1375939" y="3676547"/>
          <a:ext cx="780886" cy="672837"/>
        </a:xfrm>
        <a:prstGeom prst="hexagon">
          <a:avLst>
            <a:gd name="adj" fmla="val 28900"/>
            <a:gd name="vf" fmla="val 115470"/>
          </a:avLst>
        </a:prstGeom>
        <a:solidFill>
          <a:srgbClr val="5EC795">
            <a:tint val="40000"/>
            <a:hueOff val="0"/>
            <a:satOff val="0"/>
            <a:lumOff val="0"/>
            <a:alpha val="32000"/>
          </a:srgbClr>
        </a:solidFill>
        <a:ln>
          <a:noFill/>
        </a:ln>
        <a:effectLst/>
      </dsp:spPr>
      <dsp:style>
        <a:lnRef idx="0">
          <a:scrgbClr r="0" g="0" b="0"/>
        </a:lnRef>
        <a:fillRef idx="1">
          <a:scrgbClr r="0" g="0" b="0"/>
        </a:fillRef>
        <a:effectRef idx="2">
          <a:scrgbClr r="0" g="0" b="0"/>
        </a:effectRef>
        <a:fontRef idx="minor"/>
      </dsp:style>
    </dsp:sp>
    <dsp:sp modelId="{D0D71979-3842-4C2C-AD6F-C14852841C4F}">
      <dsp:nvSpPr>
        <dsp:cNvPr id="0" name=""/>
        <dsp:cNvSpPr/>
      </dsp:nvSpPr>
      <dsp:spPr>
        <a:xfrm>
          <a:off x="1562736" y="3659890"/>
          <a:ext cx="1696093" cy="1467319"/>
        </a:xfrm>
        <a:prstGeom prst="hexagon">
          <a:avLst>
            <a:gd name="adj" fmla="val 28570"/>
            <a:gd name="vf" fmla="val 115470"/>
          </a:avLst>
        </a:prstGeom>
        <a:gradFill rotWithShape="0">
          <a:gsLst>
            <a:gs pos="0">
              <a:schemeClr val="bg1">
                <a:lumMod val="85000"/>
                <a:lumOff val="15000"/>
              </a:schemeClr>
            </a:gs>
            <a:gs pos="100000">
              <a:schemeClr val="accent5">
                <a:lumMod val="50000"/>
              </a:schemeClr>
            </a:gs>
          </a:gsLst>
          <a:lin ang="102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Immune System</a:t>
          </a:r>
        </a:p>
      </dsp:txBody>
      <dsp:txXfrm>
        <a:off x="1843815" y="3903056"/>
        <a:ext cx="1133935" cy="980987"/>
      </dsp:txXfrm>
    </dsp:sp>
    <dsp:sp modelId="{9A209AA4-1EC9-417A-9A02-1ABC6F1E3691}">
      <dsp:nvSpPr>
        <dsp:cNvPr id="0" name=""/>
        <dsp:cNvSpPr/>
      </dsp:nvSpPr>
      <dsp:spPr>
        <a:xfrm>
          <a:off x="449659" y="2419204"/>
          <a:ext cx="780886" cy="672837"/>
        </a:xfrm>
        <a:prstGeom prst="hexagon">
          <a:avLst>
            <a:gd name="adj" fmla="val 28900"/>
            <a:gd name="vf" fmla="val 115470"/>
          </a:avLst>
        </a:prstGeom>
        <a:solidFill>
          <a:srgbClr val="5EC795">
            <a:tint val="40000"/>
            <a:hueOff val="0"/>
            <a:satOff val="0"/>
            <a:lumOff val="0"/>
            <a:alpha val="32000"/>
          </a:srgbClr>
        </a:solidFill>
        <a:ln>
          <a:noFill/>
        </a:ln>
        <a:effectLst/>
      </dsp:spPr>
      <dsp:style>
        <a:lnRef idx="0">
          <a:scrgbClr r="0" g="0" b="0"/>
        </a:lnRef>
        <a:fillRef idx="1">
          <a:scrgbClr r="0" g="0" b="0"/>
        </a:fillRef>
        <a:effectRef idx="2">
          <a:scrgbClr r="0" g="0" b="0"/>
        </a:effectRef>
        <a:fontRef idx="minor"/>
      </dsp:style>
    </dsp:sp>
    <dsp:sp modelId="{C1CB4C17-6C33-47B5-920C-037357DAA596}">
      <dsp:nvSpPr>
        <dsp:cNvPr id="0" name=""/>
        <dsp:cNvSpPr/>
      </dsp:nvSpPr>
      <dsp:spPr>
        <a:xfrm>
          <a:off x="0" y="2757389"/>
          <a:ext cx="1696093" cy="1467319"/>
        </a:xfrm>
        <a:prstGeom prst="hexagon">
          <a:avLst>
            <a:gd name="adj" fmla="val 28570"/>
            <a:gd name="vf" fmla="val 115470"/>
          </a:avLst>
        </a:prstGeom>
        <a:gradFill rotWithShape="0">
          <a:gsLst>
            <a:gs pos="0">
              <a:schemeClr val="bg1">
                <a:lumMod val="85000"/>
                <a:lumOff val="15000"/>
              </a:schemeClr>
            </a:gs>
            <a:gs pos="100000">
              <a:schemeClr val="accent6">
                <a:lumMod val="50000"/>
              </a:schemeClr>
            </a:gs>
          </a:gsLst>
          <a:lin ang="168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Goals</a:t>
          </a:r>
        </a:p>
      </dsp:txBody>
      <dsp:txXfrm>
        <a:off x="281079" y="3000555"/>
        <a:ext cx="1133935" cy="980987"/>
      </dsp:txXfrm>
    </dsp:sp>
    <dsp:sp modelId="{454693B7-45C0-405E-AD8B-9010C1CFDFC3}">
      <dsp:nvSpPr>
        <dsp:cNvPr id="0" name=""/>
        <dsp:cNvSpPr/>
      </dsp:nvSpPr>
      <dsp:spPr>
        <a:xfrm>
          <a:off x="0" y="980151"/>
          <a:ext cx="1696093" cy="1467319"/>
        </a:xfrm>
        <a:prstGeom prst="hexagon">
          <a:avLst>
            <a:gd name="adj" fmla="val 28570"/>
            <a:gd name="vf" fmla="val 115470"/>
          </a:avLst>
        </a:prstGeom>
        <a:gradFill rotWithShape="0">
          <a:gsLst>
            <a:gs pos="100000">
              <a:schemeClr val="tx2">
                <a:lumMod val="25000"/>
              </a:schemeClr>
            </a:gs>
            <a:gs pos="0">
              <a:schemeClr val="tx2">
                <a:lumMod val="10000"/>
              </a:schemeClr>
            </a:gs>
          </a:gsLst>
          <a:lin ang="6600000" scaled="0"/>
        </a:gradFill>
        <a:ln>
          <a:noFill/>
        </a:ln>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noProof="0" dirty="0"/>
            <a:t>Mental Attitudes</a:t>
          </a:r>
        </a:p>
      </dsp:txBody>
      <dsp:txXfrm>
        <a:off x="281079" y="1223317"/>
        <a:ext cx="1133935" cy="98098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241E4E-5B6A-4442-9B40-2B32ACDC10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9FD299-9FDE-4154-B9B8-F57D49395A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CE3897-CF10-4EC1-B39E-F37D3177A664}" type="datetimeFigureOut">
              <a:rPr lang="en-US" smtClean="0"/>
              <a:t>3/1/2023</a:t>
            </a:fld>
            <a:endParaRPr lang="en-US" dirty="0"/>
          </a:p>
        </p:txBody>
      </p:sp>
      <p:sp>
        <p:nvSpPr>
          <p:cNvPr id="4" name="Footer Placeholder 3">
            <a:extLst>
              <a:ext uri="{FF2B5EF4-FFF2-40B4-BE49-F238E27FC236}">
                <a16:creationId xmlns:a16="http://schemas.microsoft.com/office/drawing/2014/main" id="{B1440B6A-2919-4113-8E8D-AE2D9BEBF8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DB37A3-4569-442E-8221-78C6A82720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1C8D43-13A8-4BB9-9DF2-A34FB46EE505}" type="slidenum">
              <a:rPr lang="en-US" smtClean="0"/>
              <a:t>‹#›</a:t>
            </a:fld>
            <a:endParaRPr lang="en-US" dirty="0"/>
          </a:p>
        </p:txBody>
      </p:sp>
    </p:spTree>
    <p:extLst>
      <p:ext uri="{BB962C8B-B14F-4D97-AF65-F5344CB8AC3E}">
        <p14:creationId xmlns:p14="http://schemas.microsoft.com/office/powerpoint/2010/main" val="3696731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E84F6-BC22-4992-B050-F693116A19C7}" type="datetimeFigureOut">
              <a:rPr lang="en-US" smtClean="0"/>
              <a:t>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AB424-3D65-4527-9966-F7ADD3977852}" type="slidenum">
              <a:rPr lang="en-US" smtClean="0"/>
              <a:t>‹#›</a:t>
            </a:fld>
            <a:endParaRPr lang="en-US" dirty="0"/>
          </a:p>
        </p:txBody>
      </p:sp>
    </p:spTree>
    <p:extLst>
      <p:ext uri="{BB962C8B-B14F-4D97-AF65-F5344CB8AC3E}">
        <p14:creationId xmlns:p14="http://schemas.microsoft.com/office/powerpoint/2010/main" val="155763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5</a:t>
            </a:fld>
            <a:endParaRPr lang="en-US" dirty="0"/>
          </a:p>
        </p:txBody>
      </p:sp>
    </p:spTree>
    <p:extLst>
      <p:ext uri="{BB962C8B-B14F-4D97-AF65-F5344CB8AC3E}">
        <p14:creationId xmlns:p14="http://schemas.microsoft.com/office/powerpoint/2010/main" val="10894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6</a:t>
            </a:fld>
            <a:endParaRPr lang="en-US" dirty="0"/>
          </a:p>
        </p:txBody>
      </p:sp>
    </p:spTree>
    <p:extLst>
      <p:ext uri="{BB962C8B-B14F-4D97-AF65-F5344CB8AC3E}">
        <p14:creationId xmlns:p14="http://schemas.microsoft.com/office/powerpoint/2010/main" val="154850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7</a:t>
            </a:fld>
            <a:endParaRPr lang="en-US" dirty="0"/>
          </a:p>
        </p:txBody>
      </p:sp>
    </p:spTree>
    <p:extLst>
      <p:ext uri="{BB962C8B-B14F-4D97-AF65-F5344CB8AC3E}">
        <p14:creationId xmlns:p14="http://schemas.microsoft.com/office/powerpoint/2010/main" val="160147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8</a:t>
            </a:fld>
            <a:endParaRPr lang="en-US" dirty="0"/>
          </a:p>
        </p:txBody>
      </p:sp>
    </p:spTree>
    <p:extLst>
      <p:ext uri="{BB962C8B-B14F-4D97-AF65-F5344CB8AC3E}">
        <p14:creationId xmlns:p14="http://schemas.microsoft.com/office/powerpoint/2010/main" val="2734738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11</a:t>
            </a:fld>
            <a:endParaRPr lang="en-US" dirty="0"/>
          </a:p>
        </p:txBody>
      </p:sp>
    </p:spTree>
    <p:extLst>
      <p:ext uri="{BB962C8B-B14F-4D97-AF65-F5344CB8AC3E}">
        <p14:creationId xmlns:p14="http://schemas.microsoft.com/office/powerpoint/2010/main" val="3509466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19</a:t>
            </a:fld>
            <a:endParaRPr lang="en-US" dirty="0"/>
          </a:p>
        </p:txBody>
      </p:sp>
    </p:spTree>
    <p:extLst>
      <p:ext uri="{BB962C8B-B14F-4D97-AF65-F5344CB8AC3E}">
        <p14:creationId xmlns:p14="http://schemas.microsoft.com/office/powerpoint/2010/main" val="2620375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45159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9234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0049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8843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809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3/1/2023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89104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3/1/2023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307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3/1/2023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06445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3/1/2023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0198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3/1/2023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972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3/1/2023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721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smtClean="0"/>
              <a:t>3/1/2023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303062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4.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128402584?ref=em-share" TargetMode="External"/><Relationship Id="rId2" Type="http://schemas.openxmlformats.org/officeDocument/2006/relationships/hyperlink" Target="https://www.facebook.com/luc.morand.75/videos/1015643928637749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freewheelers.info/"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www.facebook.com/groups/1417179668435362/?ref=bookmarks" TargetMode="External"/><Relationship Id="rId4" Type="http://schemas.openxmlformats.org/officeDocument/2006/relationships/hyperlink" Target="https://theassaults.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freewheelers.info/ride-ride-saf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hyperlink" Target="https://blog.mapmyrun.com/6-essential-cycling-workouts-to-get-faster-and-stronger/" TargetMode="External"/><Relationship Id="rId2" Type="http://schemas.openxmlformats.org/officeDocument/2006/relationships/hyperlink" Target="https://youtu.be/8ic0URFZrzw"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gccoaching.fit/2016/12/04/7-stretches-you-should-do-after-riding-the-trainer/" TargetMode="External"/><Relationship Id="rId4" Type="http://schemas.openxmlformats.org/officeDocument/2006/relationships/hyperlink" Target="https://youtu.be/HqmwjwTcOY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31B3231-1C4D-4AB4-AB8B-D39CCC393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1A82619F-6BBD-4913-A4EA-27A2A01F2A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46" name="Picture 45">
            <a:extLst>
              <a:ext uri="{FF2B5EF4-FFF2-40B4-BE49-F238E27FC236}">
                <a16:creationId xmlns:a16="http://schemas.microsoft.com/office/drawing/2014/main" id="{7D32623C-82B3-4C43-98E0-31A4ACA2F7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8" name="Rectangle 47">
            <a:extLst>
              <a:ext uri="{FF2B5EF4-FFF2-40B4-BE49-F238E27FC236}">
                <a16:creationId xmlns:a16="http://schemas.microsoft.com/office/drawing/2014/main" id="{A28FAB9D-1EE6-43AC-B8F1-6569A0B8E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4962323-B671-484D-B5A3-CD4754337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81DEBE4-9960-46D9-8D96-FBDE91728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C5CA78E-387F-4DB6-8894-AA38E5EAF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BC5A44-9A00-4A9E-AD7A-197C21EE5104}"/>
              </a:ext>
            </a:extLst>
          </p:cNvPr>
          <p:cNvPicPr>
            <a:picLocks noChangeAspect="1"/>
          </p:cNvPicPr>
          <p:nvPr/>
        </p:nvPicPr>
        <p:blipFill>
          <a:blip r:embed="rId5"/>
          <a:stretch>
            <a:fillRect/>
          </a:stretch>
        </p:blipFill>
        <p:spPr>
          <a:xfrm>
            <a:off x="1664465" y="3561482"/>
            <a:ext cx="2817571" cy="2369322"/>
          </a:xfrm>
          <a:prstGeom prst="rect">
            <a:avLst/>
          </a:prstGeom>
        </p:spPr>
      </p:pic>
      <p:pic>
        <p:nvPicPr>
          <p:cNvPr id="10" name="Picture 9">
            <a:extLst>
              <a:ext uri="{FF2B5EF4-FFF2-40B4-BE49-F238E27FC236}">
                <a16:creationId xmlns:a16="http://schemas.microsoft.com/office/drawing/2014/main" id="{0204A7C5-141B-1FEC-7BBA-195403797B31}"/>
              </a:ext>
            </a:extLst>
          </p:cNvPr>
          <p:cNvPicPr>
            <a:picLocks noChangeAspect="1"/>
          </p:cNvPicPr>
          <p:nvPr/>
        </p:nvPicPr>
        <p:blipFill>
          <a:blip r:embed="rId6"/>
          <a:stretch>
            <a:fillRect/>
          </a:stretch>
        </p:blipFill>
        <p:spPr>
          <a:xfrm>
            <a:off x="7952763" y="3561482"/>
            <a:ext cx="2984772" cy="2348877"/>
          </a:xfrm>
          <a:prstGeom prst="rect">
            <a:avLst/>
          </a:prstGeom>
        </p:spPr>
      </p:pic>
      <p:pic>
        <p:nvPicPr>
          <p:cNvPr id="11" name="Picture 10">
            <a:extLst>
              <a:ext uri="{FF2B5EF4-FFF2-40B4-BE49-F238E27FC236}">
                <a16:creationId xmlns:a16="http://schemas.microsoft.com/office/drawing/2014/main" id="{E2367B74-7A01-D0B9-BB3D-0F1AF1326838}"/>
              </a:ext>
            </a:extLst>
          </p:cNvPr>
          <p:cNvPicPr>
            <a:picLocks noChangeAspect="1"/>
          </p:cNvPicPr>
          <p:nvPr/>
        </p:nvPicPr>
        <p:blipFill>
          <a:blip r:embed="rId7"/>
          <a:stretch>
            <a:fillRect/>
          </a:stretch>
        </p:blipFill>
        <p:spPr>
          <a:xfrm>
            <a:off x="4897284" y="3517776"/>
            <a:ext cx="2607480" cy="2383826"/>
          </a:xfrm>
          <a:prstGeom prst="rect">
            <a:avLst/>
          </a:prstGeom>
        </p:spPr>
      </p:pic>
      <p:pic>
        <p:nvPicPr>
          <p:cNvPr id="20" name="Picture 19">
            <a:extLst>
              <a:ext uri="{FF2B5EF4-FFF2-40B4-BE49-F238E27FC236}">
                <a16:creationId xmlns:a16="http://schemas.microsoft.com/office/drawing/2014/main" id="{2CF72628-087D-AEF8-D145-69D51E2A9E3D}"/>
              </a:ext>
            </a:extLst>
          </p:cNvPr>
          <p:cNvPicPr>
            <a:picLocks noChangeAspect="1"/>
          </p:cNvPicPr>
          <p:nvPr/>
        </p:nvPicPr>
        <p:blipFill>
          <a:blip r:embed="rId8"/>
          <a:stretch>
            <a:fillRect/>
          </a:stretch>
        </p:blipFill>
        <p:spPr>
          <a:xfrm>
            <a:off x="3028860" y="432954"/>
            <a:ext cx="6248400" cy="2695575"/>
          </a:xfrm>
          <a:prstGeom prst="rect">
            <a:avLst/>
          </a:prstGeom>
        </p:spPr>
      </p:pic>
    </p:spTree>
    <p:extLst>
      <p:ext uri="{BB962C8B-B14F-4D97-AF65-F5344CB8AC3E}">
        <p14:creationId xmlns:p14="http://schemas.microsoft.com/office/powerpoint/2010/main" val="27156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662F7B5F-69B9-41D9-BD9A-2A7F1118B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84EE50-7D13-4A99-9152-609AE84ACF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7" name="Picture 26">
            <a:extLst>
              <a:ext uri="{FF2B5EF4-FFF2-40B4-BE49-F238E27FC236}">
                <a16:creationId xmlns:a16="http://schemas.microsoft.com/office/drawing/2014/main" id="{8F607DBD-3FFF-424E-80D2-8061AC5FE7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0CA1AF17-15FE-4FB8-A4CB-942AC134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901EDCD-40E3-40D5-BCE4-803F7A4D6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6E840EA-C6A5-48DA-A3B5-BE430C89C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C59BD-4DFC-46F9-B2B9-AF45C445026C}"/>
              </a:ext>
            </a:extLst>
          </p:cNvPr>
          <p:cNvSpPr>
            <a:spLocks noGrp="1"/>
          </p:cNvSpPr>
          <p:nvPr>
            <p:ph type="title"/>
          </p:nvPr>
        </p:nvSpPr>
        <p:spPr>
          <a:xfrm>
            <a:off x="1194410" y="2105202"/>
            <a:ext cx="4201117" cy="2782477"/>
          </a:xfrm>
        </p:spPr>
        <p:txBody>
          <a:bodyPr vert="horz" lIns="91440" tIns="45720" rIns="91440" bIns="45720" rtlCol="0" anchor="t">
            <a:normAutofit/>
          </a:bodyPr>
          <a:lstStyle/>
          <a:p>
            <a:pPr algn="ctr"/>
            <a:r>
              <a:rPr lang="en-US" sz="3600" dirty="0"/>
              <a:t>Nutrition / Fueling: </a:t>
            </a:r>
            <a:br>
              <a:rPr lang="en-US" sz="3600" dirty="0"/>
            </a:br>
            <a:r>
              <a:rPr lang="en-US" sz="3600" dirty="0"/>
              <a:t>Larry Hart</a:t>
            </a:r>
            <a:br>
              <a:rPr lang="en-US" sz="3600" dirty="0"/>
            </a:br>
            <a:br>
              <a:rPr lang="en-US" sz="3600" dirty="0"/>
            </a:br>
            <a:r>
              <a:rPr lang="en-US" sz="3600" dirty="0"/>
              <a:t>Learning to fuel while riding</a:t>
            </a:r>
          </a:p>
        </p:txBody>
      </p:sp>
      <p:pic>
        <p:nvPicPr>
          <p:cNvPr id="4" name="Picture 3">
            <a:extLst>
              <a:ext uri="{FF2B5EF4-FFF2-40B4-BE49-F238E27FC236}">
                <a16:creationId xmlns:a16="http://schemas.microsoft.com/office/drawing/2014/main" id="{6DE4F51B-CC73-4E34-9F38-C089D251D02C}"/>
              </a:ext>
            </a:extLst>
          </p:cNvPr>
          <p:cNvPicPr>
            <a:picLocks noChangeAspect="1"/>
          </p:cNvPicPr>
          <p:nvPr/>
        </p:nvPicPr>
        <p:blipFill rotWithShape="1">
          <a:blip r:embed="rId5"/>
          <a:srcRect r="-1" b="3625"/>
          <a:stretch/>
        </p:blipFill>
        <p:spPr>
          <a:xfrm>
            <a:off x="5529450" y="256309"/>
            <a:ext cx="5584747" cy="5866195"/>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5" name="Rectangle 34">
            <a:extLst>
              <a:ext uri="{FF2B5EF4-FFF2-40B4-BE49-F238E27FC236}">
                <a16:creationId xmlns:a16="http://schemas.microsoft.com/office/drawing/2014/main" id="{84AC7A41-04AF-4CF9-A478-43411F9B5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81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DFCE4C-456C-4128-89C0-54593CB4E52F}"/>
              </a:ext>
            </a:extLst>
          </p:cNvPr>
          <p:cNvSpPr txBox="1"/>
          <p:nvPr/>
        </p:nvSpPr>
        <p:spPr>
          <a:xfrm>
            <a:off x="2030119" y="1461742"/>
            <a:ext cx="7863314" cy="5293757"/>
          </a:xfrm>
          <a:prstGeom prst="rect">
            <a:avLst/>
          </a:prstGeom>
          <a:noFill/>
        </p:spPr>
        <p:txBody>
          <a:bodyPr wrap="square" rtlCol="0">
            <a:spAutoFit/>
          </a:bodyPr>
          <a:lstStyle/>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Ride in Small Chain-Ring Front-  Increase your cadence…“SPIN, You WIN” </a:t>
            </a:r>
            <a:endParaRPr lang="en-US" sz="1400" dirty="0"/>
          </a:p>
          <a:p>
            <a:r>
              <a:rPr lang="en-US" sz="1400" b="1" dirty="0"/>
              <a:t> </a:t>
            </a:r>
            <a:endParaRPr lang="en-US" sz="1400" dirty="0"/>
          </a:p>
          <a:p>
            <a:pPr marL="285750" indent="-285750">
              <a:buFont typeface="Arial" panose="020B0604020202020204" pitchFamily="34" charset="0"/>
              <a:buChar char="•"/>
            </a:pPr>
            <a:r>
              <a:rPr lang="en-US" sz="1400" b="1" dirty="0"/>
              <a:t>Breathe-  Breathe in through your nose, out through your mouth slowly- Practice this at work, walking, riding in your car.    On bike-Three quick deep breaths if your completely out of breath.   </a:t>
            </a:r>
            <a:endParaRPr lang="en-US" sz="1400" dirty="0"/>
          </a:p>
          <a:p>
            <a:endParaRPr lang="en-US" sz="1400" b="1" dirty="0"/>
          </a:p>
          <a:p>
            <a:pPr marL="285750" indent="-285750">
              <a:buFont typeface="Arial" panose="020B0604020202020204" pitchFamily="34" charset="0"/>
              <a:buChar char="•"/>
            </a:pPr>
            <a:r>
              <a:rPr lang="en-US" sz="1400" b="1" dirty="0"/>
              <a:t>Handle-Bar Hand Position-  On hoods, on side of bar, on top of bar,   CHANGE this position often</a:t>
            </a:r>
            <a:endParaRPr lang="en-US" sz="1400" dirty="0"/>
          </a:p>
          <a:p>
            <a:endParaRPr lang="en-US" sz="1400" b="1" dirty="0"/>
          </a:p>
          <a:p>
            <a:pPr marL="285750" indent="-285750">
              <a:buFont typeface="Arial" panose="020B0604020202020204" pitchFamily="34" charset="0"/>
              <a:buChar char="•"/>
            </a:pPr>
            <a:r>
              <a:rPr lang="en-US" sz="1400" b="1" dirty="0"/>
              <a:t>Relax your upper body, No death grips on the handlebar,  Keep elbows bent</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Adjust Positions on your bike-                                                                                               Move forward, Move back, Sit up straight, Point your toes down, Point your heels down</a:t>
            </a:r>
          </a:p>
          <a:p>
            <a:endParaRPr lang="en-US" sz="1400" dirty="0"/>
          </a:p>
          <a:p>
            <a:pPr marL="285750" indent="-285750">
              <a:buFont typeface="Arial" panose="020B0604020202020204" pitchFamily="34" charset="0"/>
              <a:buChar char="•"/>
            </a:pPr>
            <a:r>
              <a:rPr lang="en-US" sz="1400" b="1" dirty="0"/>
              <a:t>Stretching- Off Bike, On Bike</a:t>
            </a:r>
          </a:p>
          <a:p>
            <a:endParaRPr lang="en-US" sz="1400" dirty="0"/>
          </a:p>
          <a:p>
            <a:pPr marL="285750" indent="-285750">
              <a:buFont typeface="Arial" panose="020B0604020202020204" pitchFamily="34" charset="0"/>
              <a:buChar char="•"/>
            </a:pPr>
            <a:r>
              <a:rPr lang="en-US" sz="1400" b="1" dirty="0"/>
              <a:t>Stand and pedal for 50 Strokes- Stretch your back, Stretch your neck, Stretch/Role your shoulders</a:t>
            </a:r>
          </a:p>
          <a:p>
            <a:endParaRPr lang="en-US" sz="1400" dirty="0"/>
          </a:p>
          <a:p>
            <a:pPr marL="285750" indent="-285750">
              <a:buFont typeface="Arial" panose="020B0604020202020204" pitchFamily="34" charset="0"/>
              <a:buChar char="•"/>
            </a:pPr>
            <a:r>
              <a:rPr lang="en-US" sz="1400" b="1" dirty="0"/>
              <a:t>SAG Stops- Stop for minimum amount of time- </a:t>
            </a:r>
            <a:r>
              <a:rPr lang="en-US" sz="1400" b="1" dirty="0">
                <a:solidFill>
                  <a:srgbClr val="00B0F0"/>
                </a:solidFill>
              </a:rPr>
              <a:t>No more than 5 minutes </a:t>
            </a:r>
            <a:r>
              <a:rPr lang="en-US" sz="1400" b="1" dirty="0"/>
              <a:t>This is not a social meeting. Muscles cool down Lactic Acid builds up- Let the volunteers fill your bottles</a:t>
            </a:r>
          </a:p>
          <a:p>
            <a:pPr marL="285750" indent="-285750">
              <a:buFont typeface="Arial" panose="020B0604020202020204" pitchFamily="34" charset="0"/>
              <a:buChar char="•"/>
            </a:pPr>
            <a:endParaRPr lang="en-US" sz="1600" dirty="0"/>
          </a:p>
        </p:txBody>
      </p:sp>
      <p:pic>
        <p:nvPicPr>
          <p:cNvPr id="2" name="Picture 1">
            <a:extLst>
              <a:ext uri="{FF2B5EF4-FFF2-40B4-BE49-F238E27FC236}">
                <a16:creationId xmlns:a16="http://schemas.microsoft.com/office/drawing/2014/main" id="{F1B3D3F3-0618-0706-38A4-03D3B8D61840}"/>
              </a:ext>
            </a:extLst>
          </p:cNvPr>
          <p:cNvPicPr>
            <a:picLocks noChangeAspect="1"/>
          </p:cNvPicPr>
          <p:nvPr/>
        </p:nvPicPr>
        <p:blipFill>
          <a:blip r:embed="rId3"/>
          <a:stretch>
            <a:fillRect/>
          </a:stretch>
        </p:blipFill>
        <p:spPr>
          <a:xfrm>
            <a:off x="9462278" y="102501"/>
            <a:ext cx="1658256" cy="1670449"/>
          </a:xfrm>
          <a:prstGeom prst="rect">
            <a:avLst/>
          </a:prstGeom>
        </p:spPr>
      </p:pic>
      <p:sp>
        <p:nvSpPr>
          <p:cNvPr id="3" name="TextBox 2">
            <a:extLst>
              <a:ext uri="{FF2B5EF4-FFF2-40B4-BE49-F238E27FC236}">
                <a16:creationId xmlns:a16="http://schemas.microsoft.com/office/drawing/2014/main" id="{079CE66E-CDD1-F1F4-6515-51DED3753D52}"/>
              </a:ext>
            </a:extLst>
          </p:cNvPr>
          <p:cNvSpPr txBox="1"/>
          <p:nvPr/>
        </p:nvSpPr>
        <p:spPr>
          <a:xfrm>
            <a:off x="2181137" y="753058"/>
            <a:ext cx="6274966" cy="584775"/>
          </a:xfrm>
          <a:prstGeom prst="rect">
            <a:avLst/>
          </a:prstGeom>
          <a:noFill/>
        </p:spPr>
        <p:txBody>
          <a:bodyPr wrap="square" rtlCol="0">
            <a:spAutoFit/>
          </a:bodyPr>
          <a:lstStyle/>
          <a:p>
            <a:pPr algn="ctr"/>
            <a:r>
              <a:rPr lang="en-US" sz="3200" dirty="0"/>
              <a:t>RIDE TIPS</a:t>
            </a:r>
          </a:p>
        </p:txBody>
      </p:sp>
    </p:spTree>
    <p:extLst>
      <p:ext uri="{BB962C8B-B14F-4D97-AF65-F5344CB8AC3E}">
        <p14:creationId xmlns:p14="http://schemas.microsoft.com/office/powerpoint/2010/main" val="3942230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0413-3D2D-4724-AFAD-E90086E60DCD}"/>
              </a:ext>
            </a:extLst>
          </p:cNvPr>
          <p:cNvSpPr>
            <a:spLocks noGrp="1"/>
          </p:cNvSpPr>
          <p:nvPr>
            <p:ph type="title"/>
          </p:nvPr>
        </p:nvSpPr>
        <p:spPr>
          <a:xfrm>
            <a:off x="956345" y="636730"/>
            <a:ext cx="10402349" cy="1363081"/>
          </a:xfrm>
        </p:spPr>
        <p:txBody>
          <a:bodyPr>
            <a:normAutofit fontScale="90000"/>
          </a:bodyPr>
          <a:lstStyle/>
          <a:p>
            <a:pPr algn="ctr"/>
            <a:r>
              <a:rPr lang="en-US" b="1" dirty="0"/>
              <a:t>The Route</a:t>
            </a:r>
            <a:br>
              <a:rPr lang="en-US" b="1" dirty="0"/>
            </a:br>
            <a:r>
              <a:rPr lang="en-US" b="1" dirty="0"/>
              <a:t> </a:t>
            </a:r>
            <a:br>
              <a:rPr lang="en-US" sz="900" b="1" dirty="0"/>
            </a:br>
            <a:br>
              <a:rPr lang="en-US" sz="900" b="1" dirty="0"/>
            </a:br>
            <a:r>
              <a:rPr lang="en-US" sz="2000" dirty="0"/>
              <a:t>“You will either make it or you will quit. Either way it is going to hurt.”   - Armando	</a:t>
            </a:r>
          </a:p>
        </p:txBody>
      </p:sp>
      <p:pic>
        <p:nvPicPr>
          <p:cNvPr id="4" name="Content Placeholder 3">
            <a:extLst>
              <a:ext uri="{FF2B5EF4-FFF2-40B4-BE49-F238E27FC236}">
                <a16:creationId xmlns:a16="http://schemas.microsoft.com/office/drawing/2014/main" id="{4D60D1D4-E4C0-4977-941D-C97E9957DEBF}"/>
              </a:ext>
            </a:extLst>
          </p:cNvPr>
          <p:cNvPicPr>
            <a:picLocks noGrp="1" noChangeAspect="1"/>
          </p:cNvPicPr>
          <p:nvPr>
            <p:ph idx="1"/>
          </p:nvPr>
        </p:nvPicPr>
        <p:blipFill>
          <a:blip r:embed="rId2"/>
          <a:stretch>
            <a:fillRect/>
          </a:stretch>
        </p:blipFill>
        <p:spPr>
          <a:xfrm>
            <a:off x="1439519" y="2159202"/>
            <a:ext cx="4656481" cy="3167807"/>
          </a:xfrm>
          <a:prstGeom prst="rect">
            <a:avLst/>
          </a:prstGeom>
        </p:spPr>
      </p:pic>
      <p:pic>
        <p:nvPicPr>
          <p:cNvPr id="3" name="Picture 2">
            <a:extLst>
              <a:ext uri="{FF2B5EF4-FFF2-40B4-BE49-F238E27FC236}">
                <a16:creationId xmlns:a16="http://schemas.microsoft.com/office/drawing/2014/main" id="{644D0453-D321-D77C-40DD-CDF461228F23}"/>
              </a:ext>
            </a:extLst>
          </p:cNvPr>
          <p:cNvPicPr>
            <a:picLocks noChangeAspect="1"/>
          </p:cNvPicPr>
          <p:nvPr/>
        </p:nvPicPr>
        <p:blipFill>
          <a:blip r:embed="rId3"/>
          <a:stretch>
            <a:fillRect/>
          </a:stretch>
        </p:blipFill>
        <p:spPr>
          <a:xfrm>
            <a:off x="6389015" y="2159202"/>
            <a:ext cx="4083698" cy="3191522"/>
          </a:xfrm>
          <a:prstGeom prst="rect">
            <a:avLst/>
          </a:prstGeom>
        </p:spPr>
      </p:pic>
    </p:spTree>
    <p:extLst>
      <p:ext uri="{BB962C8B-B14F-4D97-AF65-F5344CB8AC3E}">
        <p14:creationId xmlns:p14="http://schemas.microsoft.com/office/powerpoint/2010/main" val="1460601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C853-314A-474C-9526-7E87C56C4AD2}"/>
              </a:ext>
            </a:extLst>
          </p:cNvPr>
          <p:cNvSpPr>
            <a:spLocks noGrp="1"/>
          </p:cNvSpPr>
          <p:nvPr>
            <p:ph type="title"/>
          </p:nvPr>
        </p:nvSpPr>
        <p:spPr>
          <a:xfrm>
            <a:off x="2004972" y="371970"/>
            <a:ext cx="7958331" cy="1077229"/>
          </a:xfrm>
        </p:spPr>
        <p:txBody>
          <a:bodyPr>
            <a:normAutofit fontScale="90000"/>
          </a:bodyPr>
          <a:lstStyle/>
          <a:p>
            <a:pPr algn="ctr"/>
            <a:r>
              <a:rPr lang="en-US" dirty="0"/>
              <a:t>Route Description and Guidance </a:t>
            </a:r>
            <a:br>
              <a:rPr lang="en-US" dirty="0"/>
            </a:br>
            <a:br>
              <a:rPr lang="en-US" dirty="0"/>
            </a:br>
            <a:r>
              <a:rPr lang="en-US" dirty="0"/>
              <a:t>Richard White and Tony McAbee </a:t>
            </a:r>
          </a:p>
        </p:txBody>
      </p:sp>
      <p:sp>
        <p:nvSpPr>
          <p:cNvPr id="5" name="TextBox 4">
            <a:extLst>
              <a:ext uri="{FF2B5EF4-FFF2-40B4-BE49-F238E27FC236}">
                <a16:creationId xmlns:a16="http://schemas.microsoft.com/office/drawing/2014/main" id="{FA7E1DAB-51E0-DE23-DAF7-321C7726F6B7}"/>
              </a:ext>
            </a:extLst>
          </p:cNvPr>
          <p:cNvSpPr txBox="1"/>
          <p:nvPr/>
        </p:nvSpPr>
        <p:spPr>
          <a:xfrm>
            <a:off x="1172024" y="1982450"/>
            <a:ext cx="9847951" cy="3323987"/>
          </a:xfrm>
          <a:prstGeom prst="rect">
            <a:avLst/>
          </a:prstGeom>
          <a:noFill/>
        </p:spPr>
        <p:txBody>
          <a:bodyPr wrap="square">
            <a:spAutoFit/>
          </a:bodyPr>
          <a:lstStyle/>
          <a:p>
            <a:pPr fontAlgn="base"/>
            <a:r>
              <a:rPr lang="en-US" sz="1400" b="0" i="0" dirty="0">
                <a:effectLst/>
                <a:latin typeface="Open Sans" panose="020B0606030504020204" pitchFamily="34" charset="0"/>
              </a:rPr>
              <a:t>About Assault on Mt. Mitchell</a:t>
            </a:r>
          </a:p>
          <a:p>
            <a:pPr fontAlgn="base"/>
            <a:r>
              <a:rPr lang="en-US" sz="1400" b="0" i="0" dirty="0">
                <a:effectLst/>
                <a:latin typeface="Open Sans" panose="020B0606030504020204" pitchFamily="34" charset="0"/>
              </a:rPr>
              <a:t>The Assault on Mt. Mitchell is a 102.7-mile self-paced ride from Spartanburg Memorial Auditorium in downtown Spartanburg, South Carolina, along the Blue Ridge Parkway, to the summit at Mt. Mitchell State Park in North Carolina—a total vertical ascent of more than 10,000 feet.</a:t>
            </a:r>
          </a:p>
          <a:p>
            <a:pPr fontAlgn="base"/>
            <a:r>
              <a:rPr lang="en-US" sz="1400" b="0" i="0" dirty="0">
                <a:effectLst/>
                <a:latin typeface="Open Sans" panose="020B0606030504020204" pitchFamily="34" charset="0"/>
              </a:rPr>
              <a:t>With 10 rest stops along the way, you will be able to refill, refuel, and make mechanical adjustments as needed.</a:t>
            </a:r>
          </a:p>
          <a:p>
            <a:pPr fontAlgn="base"/>
            <a:r>
              <a:rPr lang="en-US" sz="1400" b="0" i="0" dirty="0">
                <a:effectLst/>
                <a:latin typeface="Open Sans" panose="020B0606030504020204" pitchFamily="34" charset="0"/>
              </a:rPr>
              <a:t>The 46th Assaults on Mt. Mitchell will be on May 22, 2023.</a:t>
            </a:r>
          </a:p>
          <a:p>
            <a:pPr fontAlgn="base"/>
            <a:endParaRPr lang="en-US" sz="1400" dirty="0">
              <a:latin typeface="Open Sans" panose="020B0606030504020204" pitchFamily="34" charset="0"/>
            </a:endParaRPr>
          </a:p>
          <a:p>
            <a:pPr fontAlgn="base"/>
            <a:endParaRPr lang="en-US" sz="1400" b="0" i="0" dirty="0">
              <a:effectLst/>
              <a:latin typeface="Open Sans" panose="020B0606030504020204" pitchFamily="34" charset="0"/>
            </a:endParaRPr>
          </a:p>
          <a:p>
            <a:pPr fontAlgn="base"/>
            <a:r>
              <a:rPr lang="en-US" sz="1400" b="1" i="0" u="sng" dirty="0">
                <a:effectLst/>
                <a:latin typeface="Open Sans" panose="020B0606030504020204" pitchFamily="34" charset="0"/>
              </a:rPr>
              <a:t>REMINDER FOR 2023: Updated Time Limit + Checkpoints!</a:t>
            </a:r>
            <a:endParaRPr lang="en-US" sz="1400" b="0" i="0" dirty="0">
              <a:effectLst/>
              <a:latin typeface="Open Sans" panose="020B0606030504020204" pitchFamily="34" charset="0"/>
            </a:endParaRPr>
          </a:p>
          <a:p>
            <a:pPr marL="285750" indent="-285750" fontAlgn="base">
              <a:buFont typeface="Arial" panose="020B0604020202020204" pitchFamily="34" charset="0"/>
              <a:buChar char="•"/>
            </a:pPr>
            <a:r>
              <a:rPr lang="en-US" sz="1400" b="0" i="0" dirty="0">
                <a:effectLst/>
                <a:latin typeface="Open Sans" panose="020B0606030504020204" pitchFamily="34" charset="0"/>
              </a:rPr>
              <a:t>The 46th Assaults on Mt. Mitchell will have a 5:30 p.m. event stop time.</a:t>
            </a:r>
          </a:p>
          <a:p>
            <a:pPr marL="285750" indent="-285750" fontAlgn="base">
              <a:buFont typeface="Arial" panose="020B0604020202020204" pitchFamily="34" charset="0"/>
              <a:buChar char="•"/>
            </a:pPr>
            <a:r>
              <a:rPr lang="en-US" sz="1400" b="0" i="0" dirty="0">
                <a:effectLst/>
                <a:latin typeface="Open Sans" panose="020B0606030504020204" pitchFamily="34" charset="0"/>
              </a:rPr>
              <a:t>All cyclists must be on the Blue Ridge Parkway by 2:15 p.m.</a:t>
            </a:r>
          </a:p>
          <a:p>
            <a:pPr marL="285750" indent="-285750" fontAlgn="base">
              <a:buFont typeface="Arial" panose="020B0604020202020204" pitchFamily="34" charset="0"/>
              <a:buChar char="•"/>
            </a:pPr>
            <a:r>
              <a:rPr lang="en-US" sz="1400" b="0" i="0" dirty="0">
                <a:effectLst/>
                <a:latin typeface="Open Sans" panose="020B0606030504020204" pitchFamily="34" charset="0"/>
              </a:rPr>
              <a:t>All cyclists must be at the Mt. Mitchell Parkway (rest stop #9) by 4:00 p.m.</a:t>
            </a:r>
          </a:p>
          <a:p>
            <a:pPr marL="285750" indent="-285750" fontAlgn="base">
              <a:buFont typeface="Arial" panose="020B0604020202020204" pitchFamily="34" charset="0"/>
              <a:buChar char="•"/>
            </a:pPr>
            <a:r>
              <a:rPr lang="en-US" sz="1400" b="0" i="0" dirty="0">
                <a:effectLst/>
                <a:latin typeface="Open Sans" panose="020B0606030504020204" pitchFamily="34" charset="0"/>
              </a:rPr>
              <a:t>All riders must cross the finish line by 5:30 p.m.</a:t>
            </a:r>
          </a:p>
          <a:p>
            <a:pPr marL="285750" indent="-285750" fontAlgn="base">
              <a:buFont typeface="Arial" panose="020B0604020202020204" pitchFamily="34" charset="0"/>
              <a:buChar char="•"/>
            </a:pPr>
            <a:r>
              <a:rPr lang="en-US" sz="1400" b="0" i="0" dirty="0">
                <a:effectLst/>
                <a:latin typeface="Open Sans" panose="020B0606030504020204" pitchFamily="34" charset="0"/>
              </a:rPr>
              <a:t>All riders not at the aforementioned checkpoints or finish line by the times noted above will be picked up by an official event vehicle along the course and driven to the finish line or back to Marion.</a:t>
            </a:r>
          </a:p>
        </p:txBody>
      </p:sp>
    </p:spTree>
    <p:extLst>
      <p:ext uri="{BB962C8B-B14F-4D97-AF65-F5344CB8AC3E}">
        <p14:creationId xmlns:p14="http://schemas.microsoft.com/office/powerpoint/2010/main" val="435947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AAC1E-D18C-FD53-50B9-8B512F863155}"/>
              </a:ext>
            </a:extLst>
          </p:cNvPr>
          <p:cNvPicPr>
            <a:picLocks noChangeAspect="1"/>
          </p:cNvPicPr>
          <p:nvPr/>
        </p:nvPicPr>
        <p:blipFill>
          <a:blip r:embed="rId2"/>
          <a:stretch>
            <a:fillRect/>
          </a:stretch>
        </p:blipFill>
        <p:spPr>
          <a:xfrm>
            <a:off x="3685882" y="158620"/>
            <a:ext cx="4954878" cy="6372808"/>
          </a:xfrm>
          <a:prstGeom prst="rect">
            <a:avLst/>
          </a:prstGeom>
        </p:spPr>
      </p:pic>
      <p:sp>
        <p:nvSpPr>
          <p:cNvPr id="4" name="TextBox 3">
            <a:extLst>
              <a:ext uri="{FF2B5EF4-FFF2-40B4-BE49-F238E27FC236}">
                <a16:creationId xmlns:a16="http://schemas.microsoft.com/office/drawing/2014/main" id="{5C0D58FB-8C1B-503C-FF86-2B21C0D2DC07}"/>
              </a:ext>
            </a:extLst>
          </p:cNvPr>
          <p:cNvSpPr txBox="1"/>
          <p:nvPr/>
        </p:nvSpPr>
        <p:spPr>
          <a:xfrm>
            <a:off x="3621390" y="437853"/>
            <a:ext cx="1847461" cy="369332"/>
          </a:xfrm>
          <a:prstGeom prst="rect">
            <a:avLst/>
          </a:prstGeom>
          <a:noFill/>
        </p:spPr>
        <p:txBody>
          <a:bodyPr wrap="square" rtlCol="0">
            <a:spAutoFit/>
          </a:bodyPr>
          <a:lstStyle/>
          <a:p>
            <a:pPr algn="ctr"/>
            <a:r>
              <a:rPr lang="en-US" dirty="0">
                <a:solidFill>
                  <a:schemeClr val="bg1"/>
                </a:solidFill>
              </a:rPr>
              <a:t>Cue Sheet</a:t>
            </a:r>
          </a:p>
        </p:txBody>
      </p:sp>
    </p:spTree>
    <p:extLst>
      <p:ext uri="{BB962C8B-B14F-4D97-AF65-F5344CB8AC3E}">
        <p14:creationId xmlns:p14="http://schemas.microsoft.com/office/powerpoint/2010/main" val="2861185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223A81-9DD7-4A62-98BB-4335D9F951CE}"/>
              </a:ext>
            </a:extLst>
          </p:cNvPr>
          <p:cNvPicPr>
            <a:picLocks noChangeAspect="1"/>
          </p:cNvPicPr>
          <p:nvPr/>
        </p:nvPicPr>
        <p:blipFill>
          <a:blip r:embed="rId2"/>
          <a:stretch>
            <a:fillRect/>
          </a:stretch>
        </p:blipFill>
        <p:spPr>
          <a:xfrm>
            <a:off x="5540859" y="115410"/>
            <a:ext cx="3821301" cy="6627180"/>
          </a:xfrm>
          <a:prstGeom prst="rect">
            <a:avLst/>
          </a:prstGeom>
        </p:spPr>
      </p:pic>
      <p:sp>
        <p:nvSpPr>
          <p:cNvPr id="6" name="TextBox 5">
            <a:extLst>
              <a:ext uri="{FF2B5EF4-FFF2-40B4-BE49-F238E27FC236}">
                <a16:creationId xmlns:a16="http://schemas.microsoft.com/office/drawing/2014/main" id="{E51F731A-43DC-49C0-B242-1558A91351F9}"/>
              </a:ext>
            </a:extLst>
          </p:cNvPr>
          <p:cNvSpPr txBox="1"/>
          <p:nvPr/>
        </p:nvSpPr>
        <p:spPr>
          <a:xfrm>
            <a:off x="11402291" y="0"/>
            <a:ext cx="699654" cy="5909310"/>
          </a:xfrm>
          <a:prstGeom prst="rect">
            <a:avLst/>
          </a:prstGeom>
          <a:noFill/>
        </p:spPr>
        <p:txBody>
          <a:bodyPr wrap="square" rtlCol="0">
            <a:spAutoFit/>
          </a:bodyPr>
          <a:lstStyle/>
          <a:p>
            <a:endParaRPr lang="en-US" dirty="0">
              <a:solidFill>
                <a:schemeClr val="bg1"/>
              </a:solidFill>
            </a:endParaRPr>
          </a:p>
          <a:p>
            <a:r>
              <a:rPr lang="en-US" sz="6000" dirty="0">
                <a:solidFill>
                  <a:schemeClr val="bg1"/>
                </a:solidFill>
              </a:rPr>
              <a:t>M</a:t>
            </a:r>
          </a:p>
          <a:p>
            <a:r>
              <a:rPr lang="en-US" sz="6000" dirty="0">
                <a:solidFill>
                  <a:schemeClr val="bg1"/>
                </a:solidFill>
              </a:rPr>
              <a:t>A</a:t>
            </a:r>
          </a:p>
          <a:p>
            <a:r>
              <a:rPr lang="en-US" sz="6000" dirty="0">
                <a:solidFill>
                  <a:schemeClr val="bg1"/>
                </a:solidFill>
              </a:rPr>
              <a:t>R</a:t>
            </a:r>
          </a:p>
          <a:p>
            <a:r>
              <a:rPr lang="en-US" sz="6000" dirty="0">
                <a:solidFill>
                  <a:schemeClr val="bg1"/>
                </a:solidFill>
              </a:rPr>
              <a:t> I</a:t>
            </a:r>
          </a:p>
          <a:p>
            <a:r>
              <a:rPr lang="en-US" sz="6000" dirty="0">
                <a:solidFill>
                  <a:schemeClr val="bg1"/>
                </a:solidFill>
              </a:rPr>
              <a:t>O</a:t>
            </a:r>
          </a:p>
          <a:p>
            <a:r>
              <a:rPr lang="en-US" sz="6000" dirty="0">
                <a:solidFill>
                  <a:schemeClr val="bg1"/>
                </a:solidFill>
              </a:rPr>
              <a:t>N</a:t>
            </a:r>
          </a:p>
        </p:txBody>
      </p:sp>
      <p:pic>
        <p:nvPicPr>
          <p:cNvPr id="7" name="Picture 6">
            <a:extLst>
              <a:ext uri="{FF2B5EF4-FFF2-40B4-BE49-F238E27FC236}">
                <a16:creationId xmlns:a16="http://schemas.microsoft.com/office/drawing/2014/main" id="{B928F450-E69E-447F-A406-295DA673FA2E}"/>
              </a:ext>
            </a:extLst>
          </p:cNvPr>
          <p:cNvPicPr>
            <a:picLocks noChangeAspect="1"/>
          </p:cNvPicPr>
          <p:nvPr/>
        </p:nvPicPr>
        <p:blipFill>
          <a:blip r:embed="rId3"/>
          <a:stretch>
            <a:fillRect/>
          </a:stretch>
        </p:blipFill>
        <p:spPr>
          <a:xfrm>
            <a:off x="1722427" y="1294353"/>
            <a:ext cx="2906425" cy="4118291"/>
          </a:xfrm>
          <a:prstGeom prst="rect">
            <a:avLst/>
          </a:prstGeom>
        </p:spPr>
      </p:pic>
    </p:spTree>
    <p:extLst>
      <p:ext uri="{BB962C8B-B14F-4D97-AF65-F5344CB8AC3E}">
        <p14:creationId xmlns:p14="http://schemas.microsoft.com/office/powerpoint/2010/main" val="3881836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1F731A-43DC-49C0-B242-1558A91351F9}"/>
              </a:ext>
            </a:extLst>
          </p:cNvPr>
          <p:cNvSpPr txBox="1"/>
          <p:nvPr/>
        </p:nvSpPr>
        <p:spPr>
          <a:xfrm>
            <a:off x="11402290" y="0"/>
            <a:ext cx="789709" cy="5786199"/>
          </a:xfrm>
          <a:prstGeom prst="rect">
            <a:avLst/>
          </a:prstGeom>
          <a:noFill/>
        </p:spPr>
        <p:txBody>
          <a:bodyPr wrap="square" rtlCol="0">
            <a:spAutoFit/>
          </a:bodyPr>
          <a:lstStyle/>
          <a:p>
            <a:endParaRPr lang="en-US" dirty="0">
              <a:solidFill>
                <a:schemeClr val="bg1"/>
              </a:solidFill>
            </a:endParaRPr>
          </a:p>
          <a:p>
            <a:r>
              <a:rPr lang="en-US" sz="3200" dirty="0">
                <a:solidFill>
                  <a:schemeClr val="bg1"/>
                </a:solidFill>
              </a:rPr>
              <a:t>M</a:t>
            </a:r>
          </a:p>
          <a:p>
            <a:r>
              <a:rPr lang="en-US" sz="3200" dirty="0">
                <a:solidFill>
                  <a:schemeClr val="bg1"/>
                </a:solidFill>
              </a:rPr>
              <a:t>T</a:t>
            </a:r>
          </a:p>
          <a:p>
            <a:endParaRPr lang="en-US" sz="3200" dirty="0">
              <a:solidFill>
                <a:schemeClr val="bg1"/>
              </a:solidFill>
            </a:endParaRPr>
          </a:p>
          <a:p>
            <a:r>
              <a:rPr lang="en-US" sz="3200" dirty="0">
                <a:solidFill>
                  <a:schemeClr val="bg1"/>
                </a:solidFill>
              </a:rPr>
              <a:t>M</a:t>
            </a:r>
          </a:p>
          <a:p>
            <a:r>
              <a:rPr lang="en-US" sz="3200" dirty="0">
                <a:solidFill>
                  <a:schemeClr val="bg1"/>
                </a:solidFill>
              </a:rPr>
              <a:t> I</a:t>
            </a:r>
          </a:p>
          <a:p>
            <a:r>
              <a:rPr lang="en-US" sz="3200" dirty="0">
                <a:solidFill>
                  <a:schemeClr val="bg1"/>
                </a:solidFill>
              </a:rPr>
              <a:t> t</a:t>
            </a:r>
          </a:p>
          <a:p>
            <a:r>
              <a:rPr lang="en-US" sz="3200" dirty="0">
                <a:solidFill>
                  <a:schemeClr val="bg1"/>
                </a:solidFill>
              </a:rPr>
              <a:t> c</a:t>
            </a:r>
          </a:p>
          <a:p>
            <a:r>
              <a:rPr lang="en-US" sz="3200" dirty="0">
                <a:solidFill>
                  <a:schemeClr val="bg1"/>
                </a:solidFill>
              </a:rPr>
              <a:t> h</a:t>
            </a:r>
          </a:p>
          <a:p>
            <a:r>
              <a:rPr lang="en-US" sz="3200" dirty="0">
                <a:solidFill>
                  <a:schemeClr val="bg1"/>
                </a:solidFill>
              </a:rPr>
              <a:t> e</a:t>
            </a:r>
          </a:p>
          <a:p>
            <a:r>
              <a:rPr lang="en-US" sz="3200" dirty="0">
                <a:solidFill>
                  <a:schemeClr val="bg1"/>
                </a:solidFill>
              </a:rPr>
              <a:t>  l</a:t>
            </a:r>
          </a:p>
          <a:p>
            <a:r>
              <a:rPr lang="en-US" sz="3200" dirty="0">
                <a:solidFill>
                  <a:schemeClr val="bg1"/>
                </a:solidFill>
              </a:rPr>
              <a:t>  l</a:t>
            </a:r>
          </a:p>
        </p:txBody>
      </p:sp>
      <p:pic>
        <p:nvPicPr>
          <p:cNvPr id="2" name="Picture 1">
            <a:extLst>
              <a:ext uri="{FF2B5EF4-FFF2-40B4-BE49-F238E27FC236}">
                <a16:creationId xmlns:a16="http://schemas.microsoft.com/office/drawing/2014/main" id="{A424B6C8-3BC1-4922-A2A6-28E4570DA286}"/>
              </a:ext>
            </a:extLst>
          </p:cNvPr>
          <p:cNvPicPr>
            <a:picLocks noChangeAspect="1"/>
          </p:cNvPicPr>
          <p:nvPr/>
        </p:nvPicPr>
        <p:blipFill>
          <a:blip r:embed="rId2"/>
          <a:stretch>
            <a:fillRect/>
          </a:stretch>
        </p:blipFill>
        <p:spPr>
          <a:xfrm>
            <a:off x="1185575" y="622120"/>
            <a:ext cx="9961057" cy="5392787"/>
          </a:xfrm>
          <a:prstGeom prst="rect">
            <a:avLst/>
          </a:prstGeom>
        </p:spPr>
      </p:pic>
    </p:spTree>
    <p:extLst>
      <p:ext uri="{BB962C8B-B14F-4D97-AF65-F5344CB8AC3E}">
        <p14:creationId xmlns:p14="http://schemas.microsoft.com/office/powerpoint/2010/main" val="307572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B7091A-7E9C-45E8-B4B8-831F07A252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3A7EE626-B530-46D6-8DFA-F7CCBAB93F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E16B9833-CCDE-4DEF-8D9C-0374880A5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C2CC7F6-4DA9-40BE-9788-4ED6B0A85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AD098DBD-F19D-467D-BA4D-814BD652E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FEF6C70E-8448-40F4-8AFA-2E982338C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87506139-9500-4AD8-B362-19330D9B81F7}"/>
              </a:ext>
            </a:extLst>
          </p:cNvPr>
          <p:cNvPicPr>
            <a:picLocks noChangeAspect="1"/>
          </p:cNvPicPr>
          <p:nvPr/>
        </p:nvPicPr>
        <p:blipFill rotWithShape="1">
          <a:blip r:embed="rId5"/>
          <a:srcRect t="5180" b="12100"/>
          <a:stretch/>
        </p:blipFill>
        <p:spPr>
          <a:xfrm>
            <a:off x="70210" y="78640"/>
            <a:ext cx="2614066" cy="2026562"/>
          </a:xfrm>
          <a:prstGeom prst="rect">
            <a:avLst/>
          </a:prstGeom>
        </p:spPr>
      </p:pic>
      <p:pic>
        <p:nvPicPr>
          <p:cNvPr id="6" name="Picture 5">
            <a:extLst>
              <a:ext uri="{FF2B5EF4-FFF2-40B4-BE49-F238E27FC236}">
                <a16:creationId xmlns:a16="http://schemas.microsoft.com/office/drawing/2014/main" id="{6DBBAE1F-5B66-4EB1-AA74-787E6E0AAA53}"/>
              </a:ext>
            </a:extLst>
          </p:cNvPr>
          <p:cNvPicPr>
            <a:picLocks noChangeAspect="1"/>
          </p:cNvPicPr>
          <p:nvPr/>
        </p:nvPicPr>
        <p:blipFill>
          <a:blip r:embed="rId6"/>
          <a:stretch>
            <a:fillRect/>
          </a:stretch>
        </p:blipFill>
        <p:spPr>
          <a:xfrm>
            <a:off x="9911606" y="0"/>
            <a:ext cx="2227571" cy="2430774"/>
          </a:xfrm>
          <a:prstGeom prst="rect">
            <a:avLst/>
          </a:prstGeom>
        </p:spPr>
      </p:pic>
      <p:pic>
        <p:nvPicPr>
          <p:cNvPr id="10" name="Picture 9">
            <a:extLst>
              <a:ext uri="{FF2B5EF4-FFF2-40B4-BE49-F238E27FC236}">
                <a16:creationId xmlns:a16="http://schemas.microsoft.com/office/drawing/2014/main" id="{23408CFF-E3A7-41C8-9843-F9DBE7A634F9}"/>
              </a:ext>
            </a:extLst>
          </p:cNvPr>
          <p:cNvPicPr>
            <a:picLocks noChangeAspect="1"/>
          </p:cNvPicPr>
          <p:nvPr/>
        </p:nvPicPr>
        <p:blipFill>
          <a:blip r:embed="rId7"/>
          <a:stretch>
            <a:fillRect/>
          </a:stretch>
        </p:blipFill>
        <p:spPr>
          <a:xfrm>
            <a:off x="8046947" y="558059"/>
            <a:ext cx="2508012" cy="2286000"/>
          </a:xfrm>
          <a:prstGeom prst="rect">
            <a:avLst/>
          </a:prstGeom>
        </p:spPr>
      </p:pic>
      <p:pic>
        <p:nvPicPr>
          <p:cNvPr id="22" name="Picture 21">
            <a:extLst>
              <a:ext uri="{FF2B5EF4-FFF2-40B4-BE49-F238E27FC236}">
                <a16:creationId xmlns:a16="http://schemas.microsoft.com/office/drawing/2014/main" id="{DAF0096F-22A4-4DFC-8D91-7C7F7D98ED80}"/>
              </a:ext>
            </a:extLst>
          </p:cNvPr>
          <p:cNvPicPr>
            <a:picLocks noChangeAspect="1"/>
          </p:cNvPicPr>
          <p:nvPr/>
        </p:nvPicPr>
        <p:blipFill>
          <a:blip r:embed="rId8"/>
          <a:stretch>
            <a:fillRect/>
          </a:stretch>
        </p:blipFill>
        <p:spPr>
          <a:xfrm>
            <a:off x="1111692" y="3856695"/>
            <a:ext cx="3395766" cy="2286198"/>
          </a:xfrm>
          <a:prstGeom prst="rect">
            <a:avLst/>
          </a:prstGeom>
        </p:spPr>
      </p:pic>
      <p:pic>
        <p:nvPicPr>
          <p:cNvPr id="25" name="Picture 24">
            <a:extLst>
              <a:ext uri="{FF2B5EF4-FFF2-40B4-BE49-F238E27FC236}">
                <a16:creationId xmlns:a16="http://schemas.microsoft.com/office/drawing/2014/main" id="{F73B0C51-0917-4B19-A434-1B4BD58D87A2}"/>
              </a:ext>
            </a:extLst>
          </p:cNvPr>
          <p:cNvPicPr>
            <a:picLocks noChangeAspect="1"/>
          </p:cNvPicPr>
          <p:nvPr/>
        </p:nvPicPr>
        <p:blipFill>
          <a:blip r:embed="rId9"/>
          <a:stretch>
            <a:fillRect/>
          </a:stretch>
        </p:blipFill>
        <p:spPr>
          <a:xfrm>
            <a:off x="6998695" y="1691917"/>
            <a:ext cx="1975275" cy="2030144"/>
          </a:xfrm>
          <a:prstGeom prst="rect">
            <a:avLst/>
          </a:prstGeom>
        </p:spPr>
      </p:pic>
      <p:pic>
        <p:nvPicPr>
          <p:cNvPr id="26" name="Picture 25">
            <a:extLst>
              <a:ext uri="{FF2B5EF4-FFF2-40B4-BE49-F238E27FC236}">
                <a16:creationId xmlns:a16="http://schemas.microsoft.com/office/drawing/2014/main" id="{24B83D0B-6C37-4B81-9E2E-B5E20972CD48}"/>
              </a:ext>
            </a:extLst>
          </p:cNvPr>
          <p:cNvPicPr>
            <a:picLocks noChangeAspect="1"/>
          </p:cNvPicPr>
          <p:nvPr/>
        </p:nvPicPr>
        <p:blipFill>
          <a:blip r:embed="rId10"/>
          <a:stretch>
            <a:fillRect/>
          </a:stretch>
        </p:blipFill>
        <p:spPr>
          <a:xfrm>
            <a:off x="4756543" y="1938005"/>
            <a:ext cx="2442056" cy="2121687"/>
          </a:xfrm>
          <a:prstGeom prst="rect">
            <a:avLst/>
          </a:prstGeom>
        </p:spPr>
      </p:pic>
      <p:pic>
        <p:nvPicPr>
          <p:cNvPr id="27" name="Picture 26">
            <a:extLst>
              <a:ext uri="{FF2B5EF4-FFF2-40B4-BE49-F238E27FC236}">
                <a16:creationId xmlns:a16="http://schemas.microsoft.com/office/drawing/2014/main" id="{E2959DCB-337C-4A96-8055-A28AB5C0EC5E}"/>
              </a:ext>
            </a:extLst>
          </p:cNvPr>
          <p:cNvPicPr>
            <a:picLocks noChangeAspect="1"/>
          </p:cNvPicPr>
          <p:nvPr/>
        </p:nvPicPr>
        <p:blipFill>
          <a:blip r:embed="rId11"/>
          <a:stretch>
            <a:fillRect/>
          </a:stretch>
        </p:blipFill>
        <p:spPr>
          <a:xfrm>
            <a:off x="2898857" y="2351527"/>
            <a:ext cx="2414225" cy="2030144"/>
          </a:xfrm>
          <a:prstGeom prst="rect">
            <a:avLst/>
          </a:prstGeom>
        </p:spPr>
      </p:pic>
      <p:sp>
        <p:nvSpPr>
          <p:cNvPr id="29" name="TextBox 28">
            <a:extLst>
              <a:ext uri="{FF2B5EF4-FFF2-40B4-BE49-F238E27FC236}">
                <a16:creationId xmlns:a16="http://schemas.microsoft.com/office/drawing/2014/main" id="{42103138-2607-418C-9349-D8AAF7ABCFE0}"/>
              </a:ext>
            </a:extLst>
          </p:cNvPr>
          <p:cNvSpPr txBox="1"/>
          <p:nvPr/>
        </p:nvSpPr>
        <p:spPr>
          <a:xfrm>
            <a:off x="3524491" y="123592"/>
            <a:ext cx="5332291" cy="707886"/>
          </a:xfrm>
          <a:prstGeom prst="rect">
            <a:avLst/>
          </a:prstGeom>
          <a:noFill/>
        </p:spPr>
        <p:txBody>
          <a:bodyPr wrap="square" rtlCol="0">
            <a:spAutoFit/>
          </a:bodyPr>
          <a:lstStyle/>
          <a:p>
            <a:r>
              <a:rPr lang="en-US" sz="4000" dirty="0"/>
              <a:t>T</a:t>
            </a:r>
            <a:r>
              <a:rPr lang="en-US" sz="3200" dirty="0"/>
              <a:t>he Climb in pictures</a:t>
            </a:r>
          </a:p>
        </p:txBody>
      </p:sp>
      <p:pic>
        <p:nvPicPr>
          <p:cNvPr id="30" name="Picture 29">
            <a:extLst>
              <a:ext uri="{FF2B5EF4-FFF2-40B4-BE49-F238E27FC236}">
                <a16:creationId xmlns:a16="http://schemas.microsoft.com/office/drawing/2014/main" id="{4AB3E228-AADC-4C5E-8061-96F4F1B578D7}"/>
              </a:ext>
            </a:extLst>
          </p:cNvPr>
          <p:cNvPicPr>
            <a:picLocks noChangeAspect="1"/>
          </p:cNvPicPr>
          <p:nvPr/>
        </p:nvPicPr>
        <p:blipFill>
          <a:blip r:embed="rId12"/>
          <a:stretch>
            <a:fillRect/>
          </a:stretch>
        </p:blipFill>
        <p:spPr>
          <a:xfrm>
            <a:off x="9638459" y="3366599"/>
            <a:ext cx="2464006" cy="3491401"/>
          </a:xfrm>
          <a:prstGeom prst="rect">
            <a:avLst/>
          </a:prstGeom>
        </p:spPr>
      </p:pic>
      <p:pic>
        <p:nvPicPr>
          <p:cNvPr id="2" name="Picture 1">
            <a:extLst>
              <a:ext uri="{FF2B5EF4-FFF2-40B4-BE49-F238E27FC236}">
                <a16:creationId xmlns:a16="http://schemas.microsoft.com/office/drawing/2014/main" id="{02E7D925-AABB-82C9-CF58-C3D7C02B951C}"/>
              </a:ext>
            </a:extLst>
          </p:cNvPr>
          <p:cNvPicPr>
            <a:picLocks noChangeAspect="1"/>
          </p:cNvPicPr>
          <p:nvPr/>
        </p:nvPicPr>
        <p:blipFill>
          <a:blip r:embed="rId13"/>
          <a:stretch>
            <a:fillRect/>
          </a:stretch>
        </p:blipFill>
        <p:spPr>
          <a:xfrm>
            <a:off x="70210" y="4493162"/>
            <a:ext cx="1767099" cy="2286198"/>
          </a:xfrm>
          <a:prstGeom prst="rect">
            <a:avLst/>
          </a:prstGeom>
        </p:spPr>
      </p:pic>
    </p:spTree>
    <p:extLst>
      <p:ext uri="{BB962C8B-B14F-4D97-AF65-F5344CB8AC3E}">
        <p14:creationId xmlns:p14="http://schemas.microsoft.com/office/powerpoint/2010/main" val="3207929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3272-EAB8-4300-B6F3-1838F99106A4}"/>
              </a:ext>
            </a:extLst>
          </p:cNvPr>
          <p:cNvSpPr>
            <a:spLocks noGrp="1"/>
          </p:cNvSpPr>
          <p:nvPr>
            <p:ph type="title"/>
          </p:nvPr>
        </p:nvSpPr>
        <p:spPr>
          <a:xfrm>
            <a:off x="1073426" y="808056"/>
            <a:ext cx="10285580" cy="821961"/>
          </a:xfrm>
        </p:spPr>
        <p:txBody>
          <a:bodyPr>
            <a:normAutofit fontScale="90000"/>
          </a:bodyPr>
          <a:lstStyle/>
          <a:p>
            <a:pPr algn="ctr"/>
            <a:r>
              <a:rPr lang="en-US" dirty="0"/>
              <a:t>The Ride on Video</a:t>
            </a:r>
            <a:br>
              <a:rPr lang="en-US" dirty="0"/>
            </a:br>
            <a:br>
              <a:rPr lang="en-US" dirty="0"/>
            </a:br>
            <a:r>
              <a:rPr lang="en-US" dirty="0"/>
              <a:t>Marion</a:t>
            </a:r>
            <a:br>
              <a:rPr lang="en-US" dirty="0"/>
            </a:br>
            <a:r>
              <a:rPr lang="en-US" sz="2000" dirty="0"/>
              <a:t>Here is a video from Luc </a:t>
            </a:r>
            <a:r>
              <a:rPr lang="en-US" sz="2000" dirty="0" err="1"/>
              <a:t>Morand</a:t>
            </a:r>
            <a:r>
              <a:rPr lang="en-US" sz="2000" dirty="0"/>
              <a:t> on our 2018 group ride to Marion</a:t>
            </a:r>
            <a:br>
              <a:rPr lang="en-US" sz="2000" dirty="0"/>
            </a:br>
            <a:br>
              <a:rPr lang="en-US" sz="2000" dirty="0"/>
            </a:br>
            <a:r>
              <a:rPr lang="en-US" sz="2000" dirty="0">
                <a:hlinkClick r:id="rId2">
                  <a:extLst>
                    <a:ext uri="{A12FA001-AC4F-418D-AE19-62706E023703}">
                      <ahyp:hlinkClr xmlns:ahyp="http://schemas.microsoft.com/office/drawing/2018/hyperlinkcolor" val="tx"/>
                    </a:ext>
                  </a:extLst>
                </a:hlinkClick>
              </a:rPr>
              <a:t>https://www.facebook.com/luc.morand.75/videos/10156439286377490/</a:t>
            </a:r>
            <a:r>
              <a:rPr lang="en-US" sz="2000" dirty="0"/>
              <a:t> </a:t>
            </a:r>
            <a:br>
              <a:rPr lang="en-US" dirty="0"/>
            </a:br>
            <a:br>
              <a:rPr lang="en-US" dirty="0"/>
            </a:br>
            <a:br>
              <a:rPr lang="en-US" dirty="0"/>
            </a:br>
            <a:r>
              <a:rPr lang="en-US" dirty="0"/>
              <a:t>Mitchell</a:t>
            </a:r>
            <a:br>
              <a:rPr lang="en-US" dirty="0"/>
            </a:br>
            <a:r>
              <a:rPr lang="en-US" sz="2200" dirty="0"/>
              <a:t>Here is a short video from a dear friend of ours Mike Stokes from 2015 ride.</a:t>
            </a:r>
            <a:br>
              <a:rPr lang="en-US" sz="2200" dirty="0"/>
            </a:br>
            <a:br>
              <a:rPr lang="en-US" sz="2200" dirty="0"/>
            </a:br>
            <a:r>
              <a:rPr lang="en-US" sz="2200" dirty="0">
                <a:hlinkClick r:id="rId3">
                  <a:extLst>
                    <a:ext uri="{A12FA001-AC4F-418D-AE19-62706E023703}">
                      <ahyp:hlinkClr xmlns:ahyp="http://schemas.microsoft.com/office/drawing/2018/hyperlinkcolor" val="tx"/>
                    </a:ext>
                  </a:extLst>
                </a:hlinkClick>
              </a:rPr>
              <a:t>https://vimeo.com/128402584?ref=em-share</a:t>
            </a:r>
            <a:r>
              <a:rPr lang="en-US" sz="2200" dirty="0"/>
              <a:t> </a:t>
            </a:r>
            <a:br>
              <a:rPr lang="en-US" sz="3600" dirty="0"/>
            </a:br>
            <a:endParaRPr lang="en-US" dirty="0"/>
          </a:p>
        </p:txBody>
      </p:sp>
    </p:spTree>
    <p:extLst>
      <p:ext uri="{BB962C8B-B14F-4D97-AF65-F5344CB8AC3E}">
        <p14:creationId xmlns:p14="http://schemas.microsoft.com/office/powerpoint/2010/main" val="374106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535929-16E4-4DC5-BD13-0F3FE59004DF}"/>
              </a:ext>
            </a:extLst>
          </p:cNvPr>
          <p:cNvSpPr>
            <a:spLocks noGrp="1"/>
          </p:cNvSpPr>
          <p:nvPr>
            <p:ph idx="1"/>
          </p:nvPr>
        </p:nvSpPr>
        <p:spPr>
          <a:xfrm>
            <a:off x="987136" y="0"/>
            <a:ext cx="10411691" cy="6858000"/>
          </a:xfrm>
        </p:spPr>
        <p:txBody>
          <a:bodyPr>
            <a:normAutofit/>
          </a:bodyPr>
          <a:lstStyle/>
          <a:p>
            <a:pPr marL="0" indent="0">
              <a:buNone/>
            </a:pPr>
            <a:endParaRPr lang="en-US" dirty="0"/>
          </a:p>
          <a:p>
            <a:endParaRPr lang="en-US" dirty="0"/>
          </a:p>
          <a:p>
            <a:pPr marL="0" indent="0">
              <a:buNone/>
            </a:pPr>
            <a:r>
              <a:rPr lang="en-US" sz="7200" dirty="0"/>
              <a:t>          HAVE FUN</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360445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897A-51F4-BCB3-2DD3-8B9150501A35}"/>
              </a:ext>
            </a:extLst>
          </p:cNvPr>
          <p:cNvSpPr>
            <a:spLocks noGrp="1"/>
          </p:cNvSpPr>
          <p:nvPr>
            <p:ph type="title"/>
          </p:nvPr>
        </p:nvSpPr>
        <p:spPr>
          <a:xfrm>
            <a:off x="2182148" y="668097"/>
            <a:ext cx="7958331" cy="1077229"/>
          </a:xfrm>
        </p:spPr>
        <p:txBody>
          <a:bodyPr>
            <a:normAutofit fontScale="90000"/>
          </a:bodyPr>
          <a:lstStyle/>
          <a:p>
            <a:pPr algn="ctr"/>
            <a:r>
              <a:rPr lang="en-US" dirty="0"/>
              <a:t>FREEWHEELERS OF SPARTANBURG</a:t>
            </a:r>
            <a:br>
              <a:rPr lang="en-US" dirty="0"/>
            </a:br>
            <a:br>
              <a:rPr lang="en-US" dirty="0"/>
            </a:br>
            <a:r>
              <a:rPr lang="en-US" dirty="0"/>
              <a:t>Karl Johnson, President</a:t>
            </a:r>
          </a:p>
        </p:txBody>
      </p:sp>
      <p:pic>
        <p:nvPicPr>
          <p:cNvPr id="5" name="Content Placeholder 4">
            <a:extLst>
              <a:ext uri="{FF2B5EF4-FFF2-40B4-BE49-F238E27FC236}">
                <a16:creationId xmlns:a16="http://schemas.microsoft.com/office/drawing/2014/main" id="{E040BF01-B135-09A5-080C-236CA81B47C2}"/>
              </a:ext>
            </a:extLst>
          </p:cNvPr>
          <p:cNvPicPr>
            <a:picLocks noGrp="1" noChangeAspect="1"/>
          </p:cNvPicPr>
          <p:nvPr>
            <p:ph idx="1"/>
          </p:nvPr>
        </p:nvPicPr>
        <p:blipFill>
          <a:blip r:embed="rId2"/>
          <a:stretch>
            <a:fillRect/>
          </a:stretch>
        </p:blipFill>
        <p:spPr>
          <a:xfrm>
            <a:off x="1948689" y="2296603"/>
            <a:ext cx="8294622" cy="4357270"/>
          </a:xfrm>
        </p:spPr>
      </p:pic>
    </p:spTree>
    <p:extLst>
      <p:ext uri="{BB962C8B-B14F-4D97-AF65-F5344CB8AC3E}">
        <p14:creationId xmlns:p14="http://schemas.microsoft.com/office/powerpoint/2010/main" val="1164598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3DA5-8CD3-DB57-4192-D2BCCCF217C9}"/>
              </a:ext>
            </a:extLst>
          </p:cNvPr>
          <p:cNvSpPr>
            <a:spLocks noGrp="1"/>
          </p:cNvSpPr>
          <p:nvPr>
            <p:ph type="title"/>
          </p:nvPr>
        </p:nvSpPr>
        <p:spPr/>
        <p:txBody>
          <a:bodyPr/>
          <a:lstStyle/>
          <a:p>
            <a:pPr algn="l"/>
            <a:r>
              <a:rPr lang="en-US" dirty="0"/>
              <a:t>              The New KIT</a:t>
            </a:r>
          </a:p>
        </p:txBody>
      </p:sp>
      <p:pic>
        <p:nvPicPr>
          <p:cNvPr id="5" name="Picture 4">
            <a:extLst>
              <a:ext uri="{FF2B5EF4-FFF2-40B4-BE49-F238E27FC236}">
                <a16:creationId xmlns:a16="http://schemas.microsoft.com/office/drawing/2014/main" id="{E00C9F76-6AED-4341-34C8-4766B1796895}"/>
              </a:ext>
            </a:extLst>
          </p:cNvPr>
          <p:cNvPicPr>
            <a:picLocks noChangeAspect="1"/>
          </p:cNvPicPr>
          <p:nvPr/>
        </p:nvPicPr>
        <p:blipFill>
          <a:blip r:embed="rId2"/>
          <a:stretch>
            <a:fillRect/>
          </a:stretch>
        </p:blipFill>
        <p:spPr>
          <a:xfrm>
            <a:off x="1970842" y="1677879"/>
            <a:ext cx="8375951" cy="4970987"/>
          </a:xfrm>
          <a:prstGeom prst="rect">
            <a:avLst/>
          </a:prstGeom>
        </p:spPr>
      </p:pic>
    </p:spTree>
    <p:extLst>
      <p:ext uri="{BB962C8B-B14F-4D97-AF65-F5344CB8AC3E}">
        <p14:creationId xmlns:p14="http://schemas.microsoft.com/office/powerpoint/2010/main" val="173673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18D9-C66A-46BD-A468-648AA357D4C4}"/>
              </a:ext>
            </a:extLst>
          </p:cNvPr>
          <p:cNvSpPr>
            <a:spLocks noGrp="1"/>
          </p:cNvSpPr>
          <p:nvPr>
            <p:ph type="title"/>
          </p:nvPr>
        </p:nvSpPr>
        <p:spPr>
          <a:xfrm>
            <a:off x="1114749" y="1494522"/>
            <a:ext cx="10400146" cy="369333"/>
          </a:xfrm>
        </p:spPr>
        <p:txBody>
          <a:bodyPr>
            <a:normAutofit/>
          </a:bodyPr>
          <a:lstStyle/>
          <a:p>
            <a:pPr algn="l"/>
            <a:r>
              <a:rPr lang="en-US" sz="1800" dirty="0"/>
              <a:t>Ride Leaders</a:t>
            </a:r>
          </a:p>
        </p:txBody>
      </p:sp>
      <p:sp>
        <p:nvSpPr>
          <p:cNvPr id="3" name="Content Placeholder 2">
            <a:extLst>
              <a:ext uri="{FF2B5EF4-FFF2-40B4-BE49-F238E27FC236}">
                <a16:creationId xmlns:a16="http://schemas.microsoft.com/office/drawing/2014/main" id="{3853F8F4-7D7D-49D5-92E3-4633F2C9B817}"/>
              </a:ext>
            </a:extLst>
          </p:cNvPr>
          <p:cNvSpPr>
            <a:spLocks noGrp="1"/>
          </p:cNvSpPr>
          <p:nvPr>
            <p:ph idx="1"/>
          </p:nvPr>
        </p:nvSpPr>
        <p:spPr>
          <a:xfrm>
            <a:off x="1034474" y="1782280"/>
            <a:ext cx="10400146" cy="1407763"/>
          </a:xfrm>
        </p:spPr>
        <p:txBody>
          <a:bodyPr>
            <a:normAutofit/>
          </a:bodyPr>
          <a:lstStyle/>
          <a:p>
            <a:r>
              <a:rPr lang="en-US" sz="1600" b="1" dirty="0"/>
              <a:t>Richard White and Tony McAbee </a:t>
            </a:r>
          </a:p>
          <a:p>
            <a:r>
              <a:rPr lang="en-US" sz="1600" b="1" dirty="0" err="1"/>
              <a:t>Juli</a:t>
            </a:r>
            <a:r>
              <a:rPr lang="en-US" sz="1600" b="1" dirty="0"/>
              <a:t> Rivers and Michelle Braun</a:t>
            </a:r>
          </a:p>
          <a:p>
            <a:r>
              <a:rPr lang="en-US" sz="1600" b="1" dirty="0"/>
              <a:t>Michael Forrester</a:t>
            </a:r>
            <a:endParaRPr lang="en-US" sz="1600" dirty="0"/>
          </a:p>
        </p:txBody>
      </p:sp>
      <p:pic>
        <p:nvPicPr>
          <p:cNvPr id="4" name="Picture 3">
            <a:extLst>
              <a:ext uri="{FF2B5EF4-FFF2-40B4-BE49-F238E27FC236}">
                <a16:creationId xmlns:a16="http://schemas.microsoft.com/office/drawing/2014/main" id="{E9585508-04C5-C6A1-7F52-D21D3465067F}"/>
              </a:ext>
            </a:extLst>
          </p:cNvPr>
          <p:cNvPicPr>
            <a:picLocks noChangeAspect="1"/>
          </p:cNvPicPr>
          <p:nvPr/>
        </p:nvPicPr>
        <p:blipFill>
          <a:blip r:embed="rId2"/>
          <a:stretch>
            <a:fillRect/>
          </a:stretch>
        </p:blipFill>
        <p:spPr>
          <a:xfrm>
            <a:off x="9418994" y="111832"/>
            <a:ext cx="1658256" cy="1670449"/>
          </a:xfrm>
          <a:prstGeom prst="rect">
            <a:avLst/>
          </a:prstGeom>
        </p:spPr>
      </p:pic>
      <p:sp>
        <p:nvSpPr>
          <p:cNvPr id="5" name="Title 1">
            <a:extLst>
              <a:ext uri="{FF2B5EF4-FFF2-40B4-BE49-F238E27FC236}">
                <a16:creationId xmlns:a16="http://schemas.microsoft.com/office/drawing/2014/main" id="{68504A6C-00A8-0009-0141-76E65D6A7287}"/>
              </a:ext>
            </a:extLst>
          </p:cNvPr>
          <p:cNvSpPr txBox="1">
            <a:spLocks/>
          </p:cNvSpPr>
          <p:nvPr/>
        </p:nvSpPr>
        <p:spPr>
          <a:xfrm>
            <a:off x="4197998" y="741955"/>
            <a:ext cx="4681057" cy="1077229"/>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algn="l"/>
            <a:r>
              <a:rPr lang="en-US" dirty="0"/>
              <a:t>Training Rides</a:t>
            </a:r>
          </a:p>
        </p:txBody>
      </p:sp>
      <p:sp>
        <p:nvSpPr>
          <p:cNvPr id="6" name="Content Placeholder 2">
            <a:extLst>
              <a:ext uri="{FF2B5EF4-FFF2-40B4-BE49-F238E27FC236}">
                <a16:creationId xmlns:a16="http://schemas.microsoft.com/office/drawing/2014/main" id="{B279F765-05E5-11B4-6080-0AA6B6E40C0E}"/>
              </a:ext>
            </a:extLst>
          </p:cNvPr>
          <p:cNvSpPr txBox="1">
            <a:spLocks/>
          </p:cNvSpPr>
          <p:nvPr/>
        </p:nvSpPr>
        <p:spPr>
          <a:xfrm>
            <a:off x="928741" y="4061085"/>
            <a:ext cx="10228785" cy="3633635"/>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285750" indent="-285750">
              <a:buFont typeface="Arial" panose="020B0604020202020204" pitchFamily="34" charset="0"/>
              <a:buChar char="•"/>
            </a:pPr>
            <a:r>
              <a:rPr lang="en-US" sz="1400" b="1" dirty="0"/>
              <a:t>Join Freewheelers Cycling Club of Spartanburg  </a:t>
            </a:r>
            <a:r>
              <a:rPr lang="en-US" sz="1400" b="1" u="sng" dirty="0">
                <a:solidFill>
                  <a:srgbClr val="00B0F0"/>
                </a:solidFill>
                <a:hlinkClick r:id="rId3">
                  <a:extLst>
                    <a:ext uri="{A12FA001-AC4F-418D-AE19-62706E023703}">
                      <ahyp:hlinkClr xmlns:ahyp="http://schemas.microsoft.com/office/drawing/2018/hyperlinkcolor" val="tx"/>
                    </a:ext>
                  </a:extLst>
                </a:hlinkClick>
              </a:rPr>
              <a:t>https://freewheelers.info/</a:t>
            </a:r>
            <a:r>
              <a:rPr lang="en-US" sz="1400" b="1" u="sng" dirty="0">
                <a:solidFill>
                  <a:srgbClr val="00B0F0"/>
                </a:solidFill>
              </a:rPr>
              <a:t>     </a:t>
            </a:r>
            <a:r>
              <a:rPr lang="en-US" sz="1400" dirty="0">
                <a:solidFill>
                  <a:srgbClr val="00B0F0"/>
                </a:solidFill>
                <a:hlinkClick r:id="rId4">
                  <a:extLst>
                    <a:ext uri="{A12FA001-AC4F-418D-AE19-62706E023703}">
                      <ahyp:hlinkClr xmlns:ahyp="http://schemas.microsoft.com/office/drawing/2018/hyperlinkcolor" val="tx"/>
                    </a:ext>
                  </a:extLst>
                </a:hlinkClick>
              </a:rPr>
              <a:t>https://theassaults.com/</a:t>
            </a:r>
            <a:r>
              <a:rPr lang="en-US" sz="1400" dirty="0">
                <a:solidFill>
                  <a:srgbClr val="00B0F0"/>
                </a:solidFill>
              </a:rPr>
              <a:t> and </a:t>
            </a:r>
            <a:r>
              <a:rPr lang="en-US" sz="1400" dirty="0"/>
              <a:t>join their </a:t>
            </a:r>
            <a:r>
              <a:rPr lang="en-US" sz="1400" u="sng" dirty="0"/>
              <a:t>YAHOO GROUPS email distribution</a:t>
            </a:r>
            <a:r>
              <a:rPr lang="en-US" sz="1400" dirty="0"/>
              <a:t>.</a:t>
            </a:r>
          </a:p>
          <a:p>
            <a:pPr marL="285750" indent="-285750">
              <a:buFont typeface="Arial" panose="020B0604020202020204" pitchFamily="34" charset="0"/>
              <a:buChar char="•"/>
            </a:pPr>
            <a:r>
              <a:rPr lang="en-US" sz="1400" dirty="0"/>
              <a:t>Join our Assaults Training page on FACEBOOK: </a:t>
            </a:r>
            <a:r>
              <a:rPr lang="en-US" sz="1400" dirty="0">
                <a:solidFill>
                  <a:srgbClr val="00B0F0"/>
                </a:solidFill>
                <a:hlinkClick r:id="rId5">
                  <a:extLst>
                    <a:ext uri="{A12FA001-AC4F-418D-AE19-62706E023703}">
                      <ahyp:hlinkClr xmlns:ahyp="http://schemas.microsoft.com/office/drawing/2018/hyperlinkcolor" val="tx"/>
                    </a:ext>
                  </a:extLst>
                </a:hlinkClick>
              </a:rPr>
              <a:t>https://www.facebook.com/groups/1417179668435362/?ref=bookmarks</a:t>
            </a:r>
            <a:endParaRPr lang="en-US" sz="1400" dirty="0">
              <a:solidFill>
                <a:srgbClr val="00B0F0"/>
              </a:solidFill>
            </a:endParaRPr>
          </a:p>
          <a:p>
            <a:pPr marL="285750" indent="-285750">
              <a:buFont typeface="Arial" panose="020B0604020202020204" pitchFamily="34" charset="0"/>
              <a:buChar char="•"/>
            </a:pPr>
            <a:r>
              <a:rPr lang="en-US" sz="1400" dirty="0"/>
              <a:t>Join the SCOOP ADVENTURES page on FACEBOOK</a:t>
            </a:r>
            <a:endParaRPr lang="en-US" sz="1400" dirty="0">
              <a:solidFill>
                <a:srgbClr val="00B0F0"/>
              </a:solidFill>
            </a:endParaRPr>
          </a:p>
          <a:p>
            <a:pPr marL="285750" indent="-285750">
              <a:buFont typeface="Arial" panose="020B0604020202020204" pitchFamily="34" charset="0"/>
              <a:buChar char="•"/>
            </a:pPr>
            <a:r>
              <a:rPr lang="en-US" sz="1400" dirty="0"/>
              <a:t>We will do our best to communicate on multiple forums to get the communication out there.  Most of it will be on the FREEWHEELERS YAHOO GROUP and FACEBOOK.</a:t>
            </a:r>
          </a:p>
          <a:p>
            <a:pPr marL="285750" indent="-285750">
              <a:buFont typeface="Arial" panose="020B0604020202020204" pitchFamily="34" charset="0"/>
              <a:buChar char="•"/>
            </a:pPr>
            <a:endParaRPr lang="en-US" dirty="0">
              <a:solidFill>
                <a:srgbClr val="00B0F0"/>
              </a:solidFill>
            </a:endParaRPr>
          </a:p>
          <a:p>
            <a:pPr marL="285750" indent="-285750">
              <a:buFont typeface="Arial" panose="020B0604020202020204" pitchFamily="34" charset="0"/>
              <a:buChar char="•"/>
            </a:pPr>
            <a:endParaRPr lang="en-US" dirty="0">
              <a:solidFill>
                <a:srgbClr val="00B0F0"/>
              </a:solidFill>
            </a:endParaRPr>
          </a:p>
        </p:txBody>
      </p:sp>
      <p:sp>
        <p:nvSpPr>
          <p:cNvPr id="8" name="TextBox 7">
            <a:extLst>
              <a:ext uri="{FF2B5EF4-FFF2-40B4-BE49-F238E27FC236}">
                <a16:creationId xmlns:a16="http://schemas.microsoft.com/office/drawing/2014/main" id="{1AD6CEE7-C5E1-3243-813D-A05E4A2C2E2D}"/>
              </a:ext>
            </a:extLst>
          </p:cNvPr>
          <p:cNvSpPr txBox="1"/>
          <p:nvPr/>
        </p:nvSpPr>
        <p:spPr>
          <a:xfrm>
            <a:off x="1169491" y="3691753"/>
            <a:ext cx="10290663" cy="369332"/>
          </a:xfrm>
          <a:prstGeom prst="rect">
            <a:avLst/>
          </a:prstGeom>
          <a:noFill/>
        </p:spPr>
        <p:txBody>
          <a:bodyPr wrap="square" rtlCol="0">
            <a:spAutoFit/>
          </a:bodyPr>
          <a:lstStyle/>
          <a:p>
            <a:r>
              <a:rPr lang="en-US" dirty="0"/>
              <a:t>How to get information on training rides:</a:t>
            </a:r>
          </a:p>
        </p:txBody>
      </p:sp>
    </p:spTree>
    <p:extLst>
      <p:ext uri="{BB962C8B-B14F-4D97-AF65-F5344CB8AC3E}">
        <p14:creationId xmlns:p14="http://schemas.microsoft.com/office/powerpoint/2010/main" val="3990017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535929-16E4-4DC5-BD13-0F3FE59004DF}"/>
              </a:ext>
            </a:extLst>
          </p:cNvPr>
          <p:cNvSpPr>
            <a:spLocks noGrp="1"/>
          </p:cNvSpPr>
          <p:nvPr>
            <p:ph idx="1"/>
          </p:nvPr>
        </p:nvSpPr>
        <p:spPr>
          <a:xfrm>
            <a:off x="1229687" y="640821"/>
            <a:ext cx="10411691" cy="1025236"/>
          </a:xfrm>
        </p:spPr>
        <p:txBody>
          <a:bodyPr>
            <a:normAutofit fontScale="25000" lnSpcReduction="20000"/>
          </a:bodyPr>
          <a:lstStyle/>
          <a:p>
            <a:pPr marL="0" indent="0">
              <a:buNone/>
            </a:pPr>
            <a:r>
              <a:rPr lang="en-US" b="1" dirty="0"/>
              <a:t>		</a:t>
            </a:r>
            <a:r>
              <a:rPr lang="en-US" sz="8600" b="1" dirty="0"/>
              <a:t>Safety Requirements for all rides:</a:t>
            </a:r>
          </a:p>
          <a:p>
            <a:pPr marL="0" indent="0">
              <a:buNone/>
            </a:pPr>
            <a:br>
              <a:rPr lang="en-US" dirty="0"/>
            </a:br>
            <a:r>
              <a:rPr lang="en-US" dirty="0"/>
              <a:t>1.     </a:t>
            </a:r>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53A7A822-02AD-47AD-9923-2A982A4EF4DC}"/>
              </a:ext>
            </a:extLst>
          </p:cNvPr>
          <p:cNvSpPr txBox="1"/>
          <p:nvPr/>
        </p:nvSpPr>
        <p:spPr>
          <a:xfrm>
            <a:off x="1313577" y="1321219"/>
            <a:ext cx="9802821" cy="5078313"/>
          </a:xfrm>
          <a:prstGeom prst="rect">
            <a:avLst/>
          </a:prstGeom>
          <a:noFill/>
        </p:spPr>
        <p:txBody>
          <a:bodyPr wrap="square" rtlCol="0">
            <a:spAutoFit/>
          </a:bodyPr>
          <a:lstStyle/>
          <a:p>
            <a:pPr marL="342900" indent="-342900">
              <a:buAutoNum type="arabicPeriod"/>
            </a:pPr>
            <a:r>
              <a:rPr lang="en-US" sz="1400" dirty="0"/>
              <a:t>Minimum Riders: 2 or more…may be required, see postings.</a:t>
            </a:r>
          </a:p>
          <a:p>
            <a:br>
              <a:rPr lang="en-US" sz="1400" dirty="0"/>
            </a:br>
            <a:r>
              <a:rPr lang="en-US" sz="1400" dirty="0"/>
              <a:t>2.      ID – In Case of Emergency contact – required on your person/bike (not on your mobile phone). Many different options just have one.</a:t>
            </a:r>
          </a:p>
          <a:p>
            <a:br>
              <a:rPr lang="en-US" sz="1400" dirty="0"/>
            </a:br>
            <a:r>
              <a:rPr lang="en-US" sz="1400" dirty="0"/>
              <a:t>3.      Helmets required (glasses recommended)</a:t>
            </a:r>
          </a:p>
          <a:p>
            <a:br>
              <a:rPr lang="en-US" sz="1400" dirty="0"/>
            </a:br>
            <a:r>
              <a:rPr lang="en-US" sz="1400" dirty="0"/>
              <a:t>4.      Rear Daytime Blinker Lights:  REQUIRED – BE SEEN.  A “Daytime” Blinker hurts your eyes if you look directly at it from arms length.  Make sure that your light is charged.  Lights need to point directly back (not to the ground or to the sky).  Set brightness down on the night rides.</a:t>
            </a:r>
          </a:p>
          <a:p>
            <a:br>
              <a:rPr lang="en-US" sz="1400" dirty="0"/>
            </a:br>
            <a:r>
              <a:rPr lang="en-US" sz="1400" dirty="0"/>
              <a:t>5.      Headlights: Highly recommend.  Be seen by oncoming cars and drivers turning.  And needed on our night rides.</a:t>
            </a:r>
          </a:p>
          <a:p>
            <a:br>
              <a:rPr lang="en-US" sz="1400" dirty="0"/>
            </a:br>
            <a:r>
              <a:rPr lang="en-US" sz="1400" dirty="0"/>
              <a:t>6.      No Earbuds – to hear cars and fellow riders.</a:t>
            </a:r>
          </a:p>
          <a:p>
            <a:br>
              <a:rPr lang="en-US" sz="1400" dirty="0"/>
            </a:br>
            <a:r>
              <a:rPr lang="en-US" sz="1400" dirty="0"/>
              <a:t>7.      Obey Safe Cycling Practice  </a:t>
            </a:r>
            <a:r>
              <a:rPr lang="en-US" sz="1400" dirty="0">
                <a:hlinkClick r:id="rId3"/>
              </a:rPr>
              <a:t>https://freewheelers.info/ride-ride-safe/</a:t>
            </a:r>
            <a:endParaRPr lang="en-US" sz="1400" dirty="0"/>
          </a:p>
          <a:p>
            <a:br>
              <a:rPr lang="en-US" sz="1400" dirty="0"/>
            </a:br>
            <a:r>
              <a:rPr lang="en-US" sz="1400" dirty="0"/>
              <a:t>8.      Do Not engage / respond / react to angry motorists.  Document – video / pictures / write to tell authorities if needed.</a:t>
            </a:r>
          </a:p>
          <a:p>
            <a:br>
              <a:rPr lang="en-US" sz="1400" dirty="0"/>
            </a:br>
            <a:r>
              <a:rPr lang="en-US" sz="1400" dirty="0"/>
              <a:t>9.      </a:t>
            </a:r>
            <a:r>
              <a:rPr lang="en-US" sz="1400" dirty="0">
                <a:highlight>
                  <a:srgbClr val="FF0000"/>
                </a:highlight>
              </a:rPr>
              <a:t>Be Open to Safety Feedback </a:t>
            </a:r>
            <a:r>
              <a:rPr lang="en-US" sz="1400" dirty="0"/>
              <a:t>– we need to watch out for each other.  The Ride Leader cannot see everything and can need feedback too.</a:t>
            </a:r>
            <a:br>
              <a:rPr lang="en-US" sz="1400" dirty="0"/>
            </a:br>
            <a:r>
              <a:rPr lang="en-US" sz="1400" dirty="0"/>
              <a:t>10.  Ride Leader Mobile: </a:t>
            </a:r>
            <a:br>
              <a:rPr lang="en-US" sz="1600" dirty="0"/>
            </a:br>
            <a:endParaRPr lang="en-US" sz="1600" dirty="0"/>
          </a:p>
        </p:txBody>
      </p:sp>
    </p:spTree>
    <p:extLst>
      <p:ext uri="{BB962C8B-B14F-4D97-AF65-F5344CB8AC3E}">
        <p14:creationId xmlns:p14="http://schemas.microsoft.com/office/powerpoint/2010/main" val="983705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FC7BD98-5486-489C-BAA0-A69CEFF691B3}"/>
              </a:ext>
            </a:extLst>
          </p:cNvPr>
          <p:cNvSpPr>
            <a:spLocks noGrp="1"/>
          </p:cNvSpPr>
          <p:nvPr>
            <p:ph type="subTitle" idx="1"/>
          </p:nvPr>
        </p:nvSpPr>
        <p:spPr>
          <a:xfrm>
            <a:off x="2133536" y="4752007"/>
            <a:ext cx="8286075" cy="414413"/>
          </a:xfrm>
          <a:prstGeom prst="parallelogram">
            <a:avLst>
              <a:gd name="adj" fmla="val 100759"/>
            </a:avLst>
          </a:prstGeom>
        </p:spPr>
        <p:txBody>
          <a:bodyPr lIns="0" rIns="0">
            <a:normAutofit/>
          </a:bodyPr>
          <a:lstStyle/>
          <a:p>
            <a:pPr>
              <a:lnSpc>
                <a:spcPct val="110000"/>
              </a:lnSpc>
            </a:pPr>
            <a:r>
              <a:rPr lang="en-US" dirty="0"/>
              <a:t>Plan for a Healthy Lifestyle</a:t>
            </a:r>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man running next to man on bike on country road">
            <a:extLst>
              <a:ext uri="{FF2B5EF4-FFF2-40B4-BE49-F238E27FC236}">
                <a16:creationId xmlns:a16="http://schemas.microsoft.com/office/drawing/2014/main" id="{8C0D6366-4ACF-4BFA-8962-ED8DA4314F3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1555" b="10667"/>
          <a:stretch/>
        </p:blipFill>
        <p:spPr>
          <a:xfrm>
            <a:off x="1005401" y="-1"/>
            <a:ext cx="10380133" cy="4030679"/>
          </a:xfrm>
          <a:prstGeom prst="rect">
            <a:avLst/>
          </a:prstGeom>
          <a:ln>
            <a:solidFill>
              <a:schemeClr val="accent6"/>
            </a:solidFill>
          </a:ln>
        </p:spPr>
      </p:pic>
      <p:sp>
        <p:nvSpPr>
          <p:cNvPr id="39" name="TextBox 38">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41" name="Rectangle 40">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405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24">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6" name="Rectangle 26">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Person swimming">
            <a:extLst>
              <a:ext uri="{FF2B5EF4-FFF2-40B4-BE49-F238E27FC236}">
                <a16:creationId xmlns:a16="http://schemas.microsoft.com/office/drawing/2014/main" id="{7D7FCACA-EF86-4FB6-924E-B818BF5F40E9}"/>
              </a:ext>
            </a:extLst>
          </p:cNvPr>
          <p:cNvPicPr>
            <a:picLocks noChangeAspect="1"/>
          </p:cNvPicPr>
          <p:nvPr/>
        </p:nvPicPr>
        <p:blipFill rotWithShape="1">
          <a:blip r:embed="rId3" cstate="print">
            <a:duotone>
              <a:schemeClr val="bg2">
                <a:shade val="45000"/>
                <a:satMod val="135000"/>
              </a:schemeClr>
              <a:prstClr val="white"/>
            </a:duotone>
            <a:alphaModFix amt="25000"/>
            <a:extLst>
              <a:ext uri="{28A0092B-C50C-407E-A947-70E740481C1C}">
                <a14:useLocalDpi xmlns:a14="http://schemas.microsoft.com/office/drawing/2010/main"/>
              </a:ext>
            </a:extLst>
          </a:blip>
          <a:srcRect r="3"/>
          <a:stretch/>
        </p:blipFill>
        <p:spPr>
          <a:xfrm>
            <a:off x="153" y="10"/>
            <a:ext cx="12191695" cy="6857990"/>
          </a:xfrm>
          <a:prstGeom prst="rect">
            <a:avLst/>
          </a:prstGeom>
        </p:spPr>
      </p:pic>
      <p:pic>
        <p:nvPicPr>
          <p:cNvPr id="37" name="Picture 28">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38" name="Rectangle 30">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2">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descr="Icon Bullets">
            <a:extLst>
              <a:ext uri="{FF2B5EF4-FFF2-40B4-BE49-F238E27FC236}">
                <a16:creationId xmlns:a16="http://schemas.microsoft.com/office/drawing/2014/main" id="{ACE5AD74-04D5-49BC-88CF-B67398F8B46C}"/>
              </a:ext>
            </a:extLst>
          </p:cNvPr>
          <p:cNvGraphicFramePr>
            <a:graphicFrameLocks noGrp="1"/>
          </p:cNvGraphicFramePr>
          <p:nvPr>
            <p:ph idx="1"/>
            <p:extLst>
              <p:ext uri="{D42A27DB-BD31-4B8C-83A1-F6EECF244321}">
                <p14:modId xmlns:p14="http://schemas.microsoft.com/office/powerpoint/2010/main" val="3185146560"/>
              </p:ext>
            </p:extLst>
          </p:nvPr>
        </p:nvGraphicFramePr>
        <p:xfrm>
          <a:off x="2610579" y="2052116"/>
          <a:ext cx="7959560" cy="39978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25124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6FA072-D541-4EE8-9DC6-513AAB2B9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1"/>
            <a:ext cx="11184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BD4AA0B-889E-42F1-8C61-06B5909880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27A27B9E-2573-4972-8BC6-6FC372B9F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684A4E-2FEB-456B-BFC9-4FEA3CCD5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693B69C-0B05-4F8C-82F9-4EE65BBB10C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1168" y="265775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a:extLst>
              <a:ext uri="{FF2B5EF4-FFF2-40B4-BE49-F238E27FC236}">
                <a16:creationId xmlns:a16="http://schemas.microsoft.com/office/drawing/2014/main" id="{44DFCA76-5DF3-4D71-A543-CF57216D5E4E}"/>
              </a:ext>
            </a:extLst>
          </p:cNvPr>
          <p:cNvSpPr>
            <a:spLocks noGrp="1"/>
          </p:cNvSpPr>
          <p:nvPr>
            <p:ph type="title"/>
          </p:nvPr>
        </p:nvSpPr>
        <p:spPr>
          <a:xfrm>
            <a:off x="1808936" y="2811270"/>
            <a:ext cx="3473753" cy="1770045"/>
          </a:xfrm>
        </p:spPr>
        <p:txBody>
          <a:bodyPr>
            <a:normAutofit/>
          </a:bodyPr>
          <a:lstStyle/>
          <a:p>
            <a:pPr algn="l"/>
            <a:r>
              <a:rPr lang="en-US" dirty="0"/>
              <a:t>Fitness Progress</a:t>
            </a:r>
          </a:p>
        </p:txBody>
      </p:sp>
      <p:graphicFrame>
        <p:nvGraphicFramePr>
          <p:cNvPr id="4" name="Content Placeholder 3" descr="Hexagon Radial Graph">
            <a:extLst>
              <a:ext uri="{FF2B5EF4-FFF2-40B4-BE49-F238E27FC236}">
                <a16:creationId xmlns:a16="http://schemas.microsoft.com/office/drawing/2014/main" id="{3F8DCF81-C983-4B81-8243-8CA179CFB010}"/>
              </a:ext>
            </a:extLst>
          </p:cNvPr>
          <p:cNvGraphicFramePr>
            <a:graphicFrameLocks noGrp="1"/>
          </p:cNvGraphicFramePr>
          <p:nvPr>
            <p:ph idx="1"/>
            <p:extLst>
              <p:ext uri="{D42A27DB-BD31-4B8C-83A1-F6EECF244321}">
                <p14:modId xmlns:p14="http://schemas.microsoft.com/office/powerpoint/2010/main" val="4182486560"/>
              </p:ext>
            </p:extLst>
          </p:nvPr>
        </p:nvGraphicFramePr>
        <p:xfrm>
          <a:off x="6329106" y="1427139"/>
          <a:ext cx="4814344" cy="5206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BE6460CF-A296-212F-EAD0-CF2A752FC607}"/>
              </a:ext>
            </a:extLst>
          </p:cNvPr>
          <p:cNvPicPr>
            <a:picLocks noChangeAspect="1"/>
          </p:cNvPicPr>
          <p:nvPr/>
        </p:nvPicPr>
        <p:blipFill>
          <a:blip r:embed="rId10"/>
          <a:stretch>
            <a:fillRect/>
          </a:stretch>
        </p:blipFill>
        <p:spPr>
          <a:xfrm>
            <a:off x="10225692" y="111832"/>
            <a:ext cx="1658256" cy="1670449"/>
          </a:xfrm>
          <a:prstGeom prst="rect">
            <a:avLst/>
          </a:prstGeom>
        </p:spPr>
      </p:pic>
    </p:spTree>
    <p:extLst>
      <p:ext uri="{BB962C8B-B14F-4D97-AF65-F5344CB8AC3E}">
        <p14:creationId xmlns:p14="http://schemas.microsoft.com/office/powerpoint/2010/main" val="81673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5178-D526-4F93-91DC-E030439659F1}"/>
              </a:ext>
            </a:extLst>
          </p:cNvPr>
          <p:cNvSpPr>
            <a:spLocks noGrp="1"/>
          </p:cNvSpPr>
          <p:nvPr>
            <p:ph type="title"/>
          </p:nvPr>
        </p:nvSpPr>
        <p:spPr>
          <a:xfrm>
            <a:off x="1600423" y="695721"/>
            <a:ext cx="7724123" cy="1077229"/>
          </a:xfrm>
        </p:spPr>
        <p:txBody>
          <a:bodyPr>
            <a:normAutofit/>
          </a:bodyPr>
          <a:lstStyle/>
          <a:p>
            <a:pPr algn="ctr"/>
            <a:r>
              <a:rPr lang="en-US" sz="2400" dirty="0"/>
              <a:t>Sites and Information to help you</a:t>
            </a:r>
          </a:p>
        </p:txBody>
      </p:sp>
      <p:sp>
        <p:nvSpPr>
          <p:cNvPr id="4" name="TextBox 3">
            <a:extLst>
              <a:ext uri="{FF2B5EF4-FFF2-40B4-BE49-F238E27FC236}">
                <a16:creationId xmlns:a16="http://schemas.microsoft.com/office/drawing/2014/main" id="{713DF59A-C719-49A2-BBD5-BEECF648F37B}"/>
              </a:ext>
            </a:extLst>
          </p:cNvPr>
          <p:cNvSpPr txBox="1"/>
          <p:nvPr/>
        </p:nvSpPr>
        <p:spPr>
          <a:xfrm>
            <a:off x="1306286" y="1470991"/>
            <a:ext cx="9746027" cy="4247317"/>
          </a:xfrm>
          <a:prstGeom prst="rect">
            <a:avLst/>
          </a:prstGeom>
          <a:noFill/>
        </p:spPr>
        <p:txBody>
          <a:bodyPr wrap="square" rtlCol="0">
            <a:spAutoFit/>
          </a:bodyPr>
          <a:lstStyle/>
          <a:p>
            <a:r>
              <a:rPr lang="en-US" dirty="0"/>
              <a:t>Strength training to aid in Climbing:</a:t>
            </a:r>
          </a:p>
          <a:p>
            <a:r>
              <a:rPr lang="en-US" dirty="0">
                <a:hlinkClick r:id="rId2"/>
              </a:rPr>
              <a:t>https://youtu.be/8ic0URFZrzw</a:t>
            </a:r>
            <a:r>
              <a:rPr lang="en-US" dirty="0"/>
              <a:t> </a:t>
            </a:r>
          </a:p>
          <a:p>
            <a:endParaRPr lang="en-US" dirty="0"/>
          </a:p>
          <a:p>
            <a:endParaRPr lang="en-US" dirty="0"/>
          </a:p>
          <a:p>
            <a:r>
              <a:rPr lang="en-US" dirty="0"/>
              <a:t>6 Essential Cycling Workouts to get Faster and Stronger:</a:t>
            </a:r>
          </a:p>
          <a:p>
            <a:r>
              <a:rPr lang="en-US" dirty="0">
                <a:hlinkClick r:id="rId3"/>
              </a:rPr>
              <a:t>https://blog.mapmyrun.com/6-essential-cycling-workouts-to-get-faster-and-stronger/</a:t>
            </a:r>
            <a:endParaRPr lang="en-US" dirty="0"/>
          </a:p>
          <a:p>
            <a:endParaRPr lang="en-US" dirty="0"/>
          </a:p>
          <a:p>
            <a:endParaRPr lang="en-US" dirty="0"/>
          </a:p>
          <a:p>
            <a:r>
              <a:rPr lang="en-US" dirty="0"/>
              <a:t>Strength training for cyclists:</a:t>
            </a:r>
          </a:p>
          <a:p>
            <a:r>
              <a:rPr lang="en-US" dirty="0">
                <a:hlinkClick r:id="rId4"/>
              </a:rPr>
              <a:t>https://youtu.be/HqmwjwTcOY8</a:t>
            </a:r>
            <a:endParaRPr lang="en-US" dirty="0"/>
          </a:p>
          <a:p>
            <a:endParaRPr lang="en-US" dirty="0"/>
          </a:p>
          <a:p>
            <a:endParaRPr lang="en-US" dirty="0"/>
          </a:p>
          <a:p>
            <a:r>
              <a:rPr lang="en-US" dirty="0"/>
              <a:t>7 Stretches for cyclists </a:t>
            </a:r>
          </a:p>
          <a:p>
            <a:r>
              <a:rPr lang="en-US" dirty="0">
                <a:hlinkClick r:id="rId5"/>
              </a:rPr>
              <a:t>https://gccoaching.fit/2016/12/04/7-stretches-you-should-do-after-riding-the-trainer/</a:t>
            </a:r>
            <a:endParaRPr lang="en-US" dirty="0"/>
          </a:p>
          <a:p>
            <a:endParaRPr lang="en-US" dirty="0"/>
          </a:p>
        </p:txBody>
      </p:sp>
      <p:pic>
        <p:nvPicPr>
          <p:cNvPr id="3" name="Picture 2">
            <a:extLst>
              <a:ext uri="{FF2B5EF4-FFF2-40B4-BE49-F238E27FC236}">
                <a16:creationId xmlns:a16="http://schemas.microsoft.com/office/drawing/2014/main" id="{8DA39A5B-37F2-F512-1C71-A02D55ADE688}"/>
              </a:ext>
            </a:extLst>
          </p:cNvPr>
          <p:cNvPicPr>
            <a:picLocks noChangeAspect="1"/>
          </p:cNvPicPr>
          <p:nvPr/>
        </p:nvPicPr>
        <p:blipFill>
          <a:blip r:embed="rId6"/>
          <a:stretch>
            <a:fillRect/>
          </a:stretch>
        </p:blipFill>
        <p:spPr>
          <a:xfrm>
            <a:off x="9462278" y="102501"/>
            <a:ext cx="1658256" cy="1670449"/>
          </a:xfrm>
          <a:prstGeom prst="rect">
            <a:avLst/>
          </a:prstGeom>
        </p:spPr>
      </p:pic>
    </p:spTree>
    <p:extLst>
      <p:ext uri="{BB962C8B-B14F-4D97-AF65-F5344CB8AC3E}">
        <p14:creationId xmlns:p14="http://schemas.microsoft.com/office/powerpoint/2010/main" val="261034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ACE3BB5300274E884AB9F538F99F23" ma:contentTypeVersion="13" ma:contentTypeDescription="Create a new document." ma:contentTypeScope="" ma:versionID="87080fe48b30193cf29cf803715f8ea6">
  <xsd:schema xmlns:xsd="http://www.w3.org/2001/XMLSchema" xmlns:xs="http://www.w3.org/2001/XMLSchema" xmlns:p="http://schemas.microsoft.com/office/2006/metadata/properties" xmlns:ns3="a4541776-73b1-4f5e-be6d-279c74499b31" xmlns:ns4="09fcfd0e-bd02-4aaf-bd7b-f63228c33a59" targetNamespace="http://schemas.microsoft.com/office/2006/metadata/properties" ma:root="true" ma:fieldsID="535b003eba92d731a8b278ec1ce2229d" ns3:_="" ns4:_="">
    <xsd:import namespace="a4541776-73b1-4f5e-be6d-279c74499b31"/>
    <xsd:import namespace="09fcfd0e-bd02-4aaf-bd7b-f63228c33a5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541776-73b1-4f5e-be6d-279c74499b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fcfd0e-bd02-4aaf-bd7b-f63228c33a5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4541776-73b1-4f5e-be6d-279c74499b31" xsi:nil="true"/>
  </documentManagement>
</p:properties>
</file>

<file path=customXml/itemProps1.xml><?xml version="1.0" encoding="utf-8"?>
<ds:datastoreItem xmlns:ds="http://schemas.openxmlformats.org/officeDocument/2006/customXml" ds:itemID="{6E3C051C-A6EA-48C7-B380-E8DB00FCCC98}">
  <ds:schemaRefs>
    <ds:schemaRef ds:uri="http://schemas.microsoft.com/sharepoint/v3/contenttype/forms"/>
  </ds:schemaRefs>
</ds:datastoreItem>
</file>

<file path=customXml/itemProps2.xml><?xml version="1.0" encoding="utf-8"?>
<ds:datastoreItem xmlns:ds="http://schemas.openxmlformats.org/officeDocument/2006/customXml" ds:itemID="{E2A68B7E-8397-4D59-A477-72F646B98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541776-73b1-4f5e-be6d-279c74499b31"/>
    <ds:schemaRef ds:uri="09fcfd0e-bd02-4aaf-bd7b-f63228c33a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FF21BC-68AF-4B30-8F35-ADEF0BF3A56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9fcfd0e-bd02-4aaf-bd7b-f63228c33a59"/>
    <ds:schemaRef ds:uri="http://purl.org/dc/elements/1.1/"/>
    <ds:schemaRef ds:uri="http://schemas.microsoft.com/office/2006/metadata/properties"/>
    <ds:schemaRef ds:uri="a4541776-73b1-4f5e-be6d-279c74499b3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1016</Words>
  <Application>Microsoft Office PowerPoint</Application>
  <PresentationFormat>Widescreen</PresentationFormat>
  <Paragraphs>116</Paragraphs>
  <Slides>19</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MS Shell Dlg 2</vt:lpstr>
      <vt:lpstr>Open Sans</vt:lpstr>
      <vt:lpstr>Wingdings</vt:lpstr>
      <vt:lpstr>Wingdings 3</vt:lpstr>
      <vt:lpstr>Madison</vt:lpstr>
      <vt:lpstr>PowerPoint Presentation</vt:lpstr>
      <vt:lpstr>FREEWHEELERS OF SPARTANBURG  Karl Johnson, President</vt:lpstr>
      <vt:lpstr>              The New KIT</vt:lpstr>
      <vt:lpstr>Ride Leaders</vt:lpstr>
      <vt:lpstr>PowerPoint Presentation</vt:lpstr>
      <vt:lpstr>PowerPoint Presentation</vt:lpstr>
      <vt:lpstr>PowerPoint Presentation</vt:lpstr>
      <vt:lpstr>Fitness Progress</vt:lpstr>
      <vt:lpstr>Sites and Information to help you</vt:lpstr>
      <vt:lpstr>Nutrition / Fueling:  Larry Hart  Learning to fuel while riding</vt:lpstr>
      <vt:lpstr>PowerPoint Presentation</vt:lpstr>
      <vt:lpstr>The Route    “You will either make it or you will quit. Either way it is going to hurt.”   - Armando </vt:lpstr>
      <vt:lpstr>Route Description and Guidance   Richard White and Tony McAbee </vt:lpstr>
      <vt:lpstr>PowerPoint Presentation</vt:lpstr>
      <vt:lpstr>PowerPoint Presentation</vt:lpstr>
      <vt:lpstr>PowerPoint Presentation</vt:lpstr>
      <vt:lpstr>PowerPoint Presentation</vt:lpstr>
      <vt:lpstr>The Ride on Video  Marion Here is a video from Luc Morand on our 2018 group ride to Marion  https://www.facebook.com/luc.morand.75/videos/10156439286377490/    Mitchell Here is a short video from a dear friend of ours Mike Stokes from 2015 ride.  https://vimeo.com/128402584?ref=em-share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2019-11-09T21:04:18Z</dcterms:created>
  <dcterms:modified xsi:type="dcterms:W3CDTF">2023-03-01T13:52:28Z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0a665694-3eaa-4d6d-a0f1-9258b264b879</vt:lpwstr>
  </property>
  <property fmtid="{D5CDD505-2E9C-101B-9397-08002B2CF9AE}" pid="3" name="DataRiskClassification">
    <vt:lpwstr>Internal</vt:lpwstr>
  </property>
</Properties>
</file>